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5" r:id="rId3"/>
    <p:sldId id="278" r:id="rId4"/>
    <p:sldId id="277" r:id="rId5"/>
    <p:sldId id="271" r:id="rId6"/>
    <p:sldId id="257" r:id="rId7"/>
    <p:sldId id="272" r:id="rId8"/>
    <p:sldId id="258" r:id="rId9"/>
    <p:sldId id="260" r:id="rId10"/>
    <p:sldId id="261" r:id="rId11"/>
    <p:sldId id="263" r:id="rId12"/>
    <p:sldId id="265" r:id="rId13"/>
    <p:sldId id="268" r:id="rId14"/>
    <p:sldId id="269" r:id="rId15"/>
    <p:sldId id="273" r:id="rId16"/>
    <p:sldId id="274" r:id="rId17"/>
  </p:sldIdLst>
  <p:sldSz cx="9144000" cy="6858000" type="screen4x3"/>
  <p:notesSz cx="9305925" cy="7019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5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9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Region 7 Performance Index Report:</a:t>
            </a:r>
          </a:p>
          <a:p>
            <a:pPr>
              <a:defRPr sz="1200"/>
            </a:pPr>
            <a:r>
              <a:rPr lang="en-US" sz="1200"/>
              <a:t>2013 Compared to 2014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Index 1</c:v>
                </c:pt>
                <c:pt idx="1">
                  <c:v>Index 2</c:v>
                </c:pt>
                <c:pt idx="2">
                  <c:v>Index 3</c:v>
                </c:pt>
                <c:pt idx="3">
                  <c:v>index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77</c:v>
                </c:pt>
                <c:pt idx="1">
                  <c:v>33</c:v>
                </c:pt>
                <c:pt idx="2">
                  <c:v>69</c:v>
                </c:pt>
                <c:pt idx="3">
                  <c:v>86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Index 1</c:v>
                </c:pt>
                <c:pt idx="1">
                  <c:v>Index 2</c:v>
                </c:pt>
                <c:pt idx="2">
                  <c:v>Index 3</c:v>
                </c:pt>
                <c:pt idx="3">
                  <c:v>index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76</c:v>
                </c:pt>
                <c:pt idx="1">
                  <c:v>39</c:v>
                </c:pt>
                <c:pt idx="2">
                  <c:v>36</c:v>
                </c:pt>
                <c:pt idx="3">
                  <c:v>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069536"/>
        <c:axId val="674070096"/>
      </c:barChart>
      <c:catAx>
        <c:axId val="6740695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070096"/>
        <c:crosses val="autoZero"/>
        <c:auto val="1"/>
        <c:lblAlgn val="ctr"/>
        <c:lblOffset val="100"/>
        <c:noMultiLvlLbl val="0"/>
      </c:catAx>
      <c:valAx>
        <c:axId val="674070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0695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solidFill>
          <a:schemeClr val="bg1"/>
        </a:solidFill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 smtClean="0"/>
              <a:t>Region 07 – Kilgore</a:t>
            </a:r>
          </a:p>
          <a:p>
            <a:pPr>
              <a:defRPr sz="1200"/>
            </a:pPr>
            <a:r>
              <a:rPr lang="en-US" sz="1400" dirty="0" smtClean="0"/>
              <a:t>Graduates Enrolled</a:t>
            </a:r>
            <a:r>
              <a:rPr lang="en-US" sz="1400" baseline="0" dirty="0" smtClean="0"/>
              <a:t> in Developmental Education and Completion of a First College Level Course</a:t>
            </a:r>
          </a:p>
          <a:p>
            <a:pPr>
              <a:defRPr sz="1200"/>
            </a:pPr>
            <a:r>
              <a:rPr lang="en-US" sz="1200" baseline="0" dirty="0" smtClean="0"/>
              <a:t>                                       </a:t>
            </a:r>
            <a:endParaRPr lang="en-US" sz="1200" dirty="0"/>
          </a:p>
        </c:rich>
      </c:tx>
      <c:layout>
        <c:manualLayout>
          <c:xMode val="edge"/>
          <c:yMode val="edge"/>
          <c:x val="0.163866575164343"/>
          <c:y val="5.53630796150481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07 - Kilgore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Sheet1!$B$2:$E$2</c15:sqref>
                  </c15:fullRef>
                </c:ext>
              </c:extLst>
              <c:f>Sheet1!$C$2:$E$2</c:f>
              <c:strCache>
                <c:ptCount val="3"/>
                <c:pt idx="0">
                  <c:v>% ONLY Enrolled in Dev Ed Within One Year</c:v>
                </c:pt>
                <c:pt idx="1">
                  <c:v>% ONLY Completing First College Course Within One Year</c:v>
                </c:pt>
                <c:pt idx="2">
                  <c:v>% Enrolled in Dev Ed and Completing First College Course Within One Year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Sheet1!$B$3:$E$3</c15:sqref>
                  </c15:fullRef>
                </c:ext>
              </c:extLst>
              <c:f>Sheet1!$C$3:$E$3</c:f>
              <c:numCache>
                <c:formatCode>0.0%</c:formatCode>
                <c:ptCount val="3"/>
                <c:pt idx="0">
                  <c:v>0.1704</c:v>
                </c:pt>
                <c:pt idx="1">
                  <c:v>0.36509999999999998</c:v>
                </c:pt>
                <c:pt idx="2">
                  <c:v>2.2400000000000003E-2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9774016"/>
        <c:axId val="679774576"/>
      </c:barChart>
      <c:catAx>
        <c:axId val="67977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774576"/>
        <c:crosses val="autoZero"/>
        <c:auto val="1"/>
        <c:lblAlgn val="ctr"/>
        <c:lblOffset val="100"/>
        <c:noMultiLvlLbl val="0"/>
      </c:catAx>
      <c:valAx>
        <c:axId val="67977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77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Region 07 </a:t>
            </a:r>
            <a:r>
              <a:rPr lang="en-US" dirty="0" smtClean="0"/>
              <a:t>– Kilgore</a:t>
            </a:r>
          </a:p>
          <a:p>
            <a:pPr>
              <a:defRPr/>
            </a:pPr>
            <a:r>
              <a:rPr lang="en-US" dirty="0" smtClean="0"/>
              <a:t>Junior</a:t>
            </a:r>
            <a:r>
              <a:rPr lang="en-US" baseline="0" dirty="0" smtClean="0"/>
              <a:t> College &amp; Tech Schools</a:t>
            </a:r>
            <a:endParaRPr lang="en-US" dirty="0"/>
          </a:p>
        </c:rich>
      </c:tx>
      <c:layout>
        <c:manualLayout>
          <c:xMode val="edge"/>
          <c:yMode val="edge"/>
          <c:x val="0.25291911238367931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Region 07 - Kilgore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Sheet1!$B$6:$H$6</c15:sqref>
                  </c15:fullRef>
                </c:ext>
              </c:extLst>
              <c:f>Sheet1!$C$6:$H$6</c:f>
              <c:strCache>
                <c:ptCount val="6"/>
                <c:pt idx="0">
                  <c:v>Grade A</c:v>
                </c:pt>
                <c:pt idx="1">
                  <c:v>Grade B</c:v>
                </c:pt>
                <c:pt idx="2">
                  <c:v>Grade C</c:v>
                </c:pt>
                <c:pt idx="3">
                  <c:v>Passed With Grade A, B, or C</c:v>
                </c:pt>
                <c:pt idx="4">
                  <c:v>Grade D/F</c:v>
                </c:pt>
                <c:pt idx="5">
                  <c:v>Withdrew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Sheet1!$B$7:$H$7</c15:sqref>
                  </c15:fullRef>
                </c:ext>
              </c:extLst>
              <c:f>Sheet1!$C$7:$H$7</c:f>
              <c:numCache>
                <c:formatCode>0.0%</c:formatCode>
                <c:ptCount val="6"/>
                <c:pt idx="0">
                  <c:v>0.19155509783728114</c:v>
                </c:pt>
                <c:pt idx="1">
                  <c:v>0.21421215242018538</c:v>
                </c:pt>
                <c:pt idx="2">
                  <c:v>0.21318228630278063</c:v>
                </c:pt>
                <c:pt idx="3">
                  <c:v>0.6189495365602472</c:v>
                </c:pt>
                <c:pt idx="4">
                  <c:v>0.27909371781668385</c:v>
                </c:pt>
                <c:pt idx="5">
                  <c:v>0.101956745623069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5386960"/>
        <c:axId val="675387520"/>
      </c:barChart>
      <c:catAx>
        <c:axId val="67538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387520"/>
        <c:crosses val="autoZero"/>
        <c:auto val="1"/>
        <c:lblAlgn val="ctr"/>
        <c:lblOffset val="100"/>
        <c:noMultiLvlLbl val="0"/>
      </c:catAx>
      <c:valAx>
        <c:axId val="675387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38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Region 07 </a:t>
            </a:r>
            <a:r>
              <a:rPr lang="en-US" dirty="0" smtClean="0"/>
              <a:t>– Kilgore</a:t>
            </a:r>
          </a:p>
          <a:p>
            <a:pPr>
              <a:defRPr/>
            </a:pPr>
            <a:r>
              <a:rPr lang="en-US" dirty="0" smtClean="0"/>
              <a:t>Universities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Sheet1!$A$11</c:f>
              <c:strCache>
                <c:ptCount val="1"/>
                <c:pt idx="0">
                  <c:v>Region 07 - Kilgore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Sheet1!$B$10:$H$10</c15:sqref>
                  </c15:fullRef>
                </c:ext>
              </c:extLst>
              <c:f>Sheet1!$C$10:$H$10</c:f>
              <c:strCache>
                <c:ptCount val="6"/>
                <c:pt idx="0">
                  <c:v>Grade A</c:v>
                </c:pt>
                <c:pt idx="1">
                  <c:v>Grade B</c:v>
                </c:pt>
                <c:pt idx="2">
                  <c:v>Grade C</c:v>
                </c:pt>
                <c:pt idx="3">
                  <c:v>Passed With Grade A, B, or C</c:v>
                </c:pt>
                <c:pt idx="4">
                  <c:v>Grade D/F</c:v>
                </c:pt>
                <c:pt idx="5">
                  <c:v>Withdrew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Sheet1!$B$11:$H$11</c15:sqref>
                  </c15:fullRef>
                </c:ext>
              </c:extLst>
              <c:f>Sheet1!$C$11:$H$11</c:f>
              <c:numCache>
                <c:formatCode>0.0%</c:formatCode>
                <c:ptCount val="6"/>
                <c:pt idx="0">
                  <c:v>0.20283018867924529</c:v>
                </c:pt>
                <c:pt idx="1">
                  <c:v>0.22641509433962265</c:v>
                </c:pt>
                <c:pt idx="2">
                  <c:v>0.20754716981132076</c:v>
                </c:pt>
                <c:pt idx="3">
                  <c:v>0.6367924528301887</c:v>
                </c:pt>
                <c:pt idx="4">
                  <c:v>0.31132075471698112</c:v>
                </c:pt>
                <c:pt idx="5">
                  <c:v>5.1886792452830191E-2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0142928"/>
        <c:axId val="680143488"/>
      </c:barChart>
      <c:catAx>
        <c:axId val="68014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143488"/>
        <c:crosses val="autoZero"/>
        <c:auto val="1"/>
        <c:lblAlgn val="ctr"/>
        <c:lblOffset val="100"/>
        <c:noMultiLvlLbl val="0"/>
      </c:catAx>
      <c:valAx>
        <c:axId val="680143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14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latin typeface="+mn-lt"/>
                <a:cs typeface="Times New Roman" panose="02020603050405020304" pitchFamily="18" charset="0"/>
              </a:rPr>
              <a:t>Index 3-Closing Perfromance Gaps:</a:t>
            </a:r>
            <a:r>
              <a:rPr lang="en-US" sz="1200" baseline="0">
                <a:latin typeface="+mn-lt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en-US" sz="1200">
                <a:latin typeface="+mn-lt"/>
                <a:cs typeface="Times New Roman" panose="02020603050405020304" pitchFamily="18" charset="0"/>
              </a:rPr>
              <a:t>Math and Reading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'ihswavbbl34cfgwz2iguulzf-3'!$O$5</c:f>
              <c:strCache>
                <c:ptCount val="1"/>
                <c:pt idx="0">
                  <c:v>African American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'ihswavbbl34cfgwz2iguulzf-3'!$P$4:$S$4</c:f>
              <c:strCache>
                <c:ptCount val="4"/>
                <c:pt idx="0">
                  <c:v>R 7 Math</c:v>
                </c:pt>
                <c:pt idx="1">
                  <c:v>State Math</c:v>
                </c:pt>
                <c:pt idx="2">
                  <c:v>R 7 Rdg</c:v>
                </c:pt>
                <c:pt idx="3">
                  <c:v>State Rdg</c:v>
                </c:pt>
              </c:strCache>
            </c:strRef>
          </c:cat>
          <c:val>
            <c:numRef>
              <c:f>'ihswavbbl34cfgwz2iguulzf-3'!$P$5:$S$5</c:f>
              <c:numCache>
                <c:formatCode>General</c:formatCode>
                <c:ptCount val="4"/>
                <c:pt idx="0">
                  <c:v>58</c:v>
                </c:pt>
                <c:pt idx="1">
                  <c:v>62</c:v>
                </c:pt>
                <c:pt idx="2">
                  <c:v>62</c:v>
                </c:pt>
                <c:pt idx="3">
                  <c:v>67</c:v>
                </c:pt>
              </c:numCache>
            </c:numRef>
          </c:val>
        </c:ser>
        <c:ser>
          <c:idx val="1"/>
          <c:order val="1"/>
          <c:tx>
            <c:strRef>
              <c:f>'ihswavbbl34cfgwz2iguulzf-3'!$O$6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'ihswavbbl34cfgwz2iguulzf-3'!$P$4:$S$4</c:f>
              <c:strCache>
                <c:ptCount val="4"/>
                <c:pt idx="0">
                  <c:v>R 7 Math</c:v>
                </c:pt>
                <c:pt idx="1">
                  <c:v>State Math</c:v>
                </c:pt>
                <c:pt idx="2">
                  <c:v>R 7 Rdg</c:v>
                </c:pt>
                <c:pt idx="3">
                  <c:v>State Rdg</c:v>
                </c:pt>
              </c:strCache>
            </c:strRef>
          </c:cat>
          <c:val>
            <c:numRef>
              <c:f>'ihswavbbl34cfgwz2iguulzf-3'!$P$6:$S$6</c:f>
              <c:numCache>
                <c:formatCode>General</c:formatCode>
                <c:ptCount val="4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71</c:v>
                </c:pt>
              </c:numCache>
            </c:numRef>
          </c:val>
        </c:ser>
        <c:ser>
          <c:idx val="2"/>
          <c:order val="2"/>
          <c:tx>
            <c:strRef>
              <c:f>'ihswavbbl34cfgwz2iguulzf-3'!$O$7</c:f>
              <c:strCache>
                <c:ptCount val="1"/>
                <c:pt idx="0">
                  <c:v>ECD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'ihswavbbl34cfgwz2iguulzf-3'!$P$4:$S$4</c:f>
              <c:strCache>
                <c:ptCount val="4"/>
                <c:pt idx="0">
                  <c:v>R 7 Math</c:v>
                </c:pt>
                <c:pt idx="1">
                  <c:v>State Math</c:v>
                </c:pt>
                <c:pt idx="2">
                  <c:v>R 7 Rdg</c:v>
                </c:pt>
                <c:pt idx="3">
                  <c:v>State Rdg</c:v>
                </c:pt>
              </c:strCache>
            </c:strRef>
          </c:cat>
          <c:val>
            <c:numRef>
              <c:f>'ihswavbbl34cfgwz2iguulzf-3'!$P$7:$S$7</c:f>
              <c:numCache>
                <c:formatCode>General</c:formatCode>
                <c:ptCount val="4"/>
                <c:pt idx="0">
                  <c:v>67</c:v>
                </c:pt>
                <c:pt idx="1">
                  <c:v>67</c:v>
                </c:pt>
                <c:pt idx="2">
                  <c:v>67</c:v>
                </c:pt>
                <c:pt idx="3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715632"/>
        <c:axId val="674716192"/>
      </c:barChart>
      <c:catAx>
        <c:axId val="674715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716192"/>
        <c:crosses val="autoZero"/>
        <c:auto val="1"/>
        <c:lblAlgn val="ctr"/>
        <c:lblOffset val="100"/>
        <c:noMultiLvlLbl val="0"/>
      </c:catAx>
      <c:valAx>
        <c:axId val="67471619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7156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="1">
                <a:solidFill>
                  <a:schemeClr val="tx1"/>
                </a:solidFill>
              </a:rPr>
              <a:t>Region 7 LEP STAAR EOC Results </a:t>
            </a:r>
          </a:p>
          <a:p>
            <a:pPr>
              <a:defRPr sz="1200" b="1">
                <a:solidFill>
                  <a:schemeClr val="tx1"/>
                </a:solidFill>
              </a:defRPr>
            </a:pPr>
            <a:r>
              <a:rPr lang="en-US" sz="1200" b="1">
                <a:solidFill>
                  <a:schemeClr val="tx1"/>
                </a:solidFill>
              </a:rPr>
              <a:t>Compared to State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85904440516364"/>
          <c:y val="0.15791078757104016"/>
          <c:w val="0.87383483314585675"/>
          <c:h val="0.696650054362020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'Cht. 7'!$B$1</c:f>
              <c:strCache>
                <c:ptCount val="1"/>
                <c:pt idx="0">
                  <c:v>Region 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'Cht. 7'!$A$2:$A$4</c:f>
              <c:strCache>
                <c:ptCount val="3"/>
                <c:pt idx="0">
                  <c:v>Algebra I</c:v>
                </c:pt>
                <c:pt idx="1">
                  <c:v>English I</c:v>
                </c:pt>
                <c:pt idx="2">
                  <c:v>English II</c:v>
                </c:pt>
              </c:strCache>
            </c:strRef>
          </c:cat>
          <c:val>
            <c:numRef>
              <c:f>'Cht. 7'!$B$2:$B$4</c:f>
              <c:numCache>
                <c:formatCode>0%</c:formatCode>
                <c:ptCount val="3"/>
                <c:pt idx="0">
                  <c:v>0.48</c:v>
                </c:pt>
                <c:pt idx="1">
                  <c:v>0.17</c:v>
                </c:pt>
                <c:pt idx="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'Cht. 7'!$C$1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'Cht. 7'!$A$2:$A$4</c:f>
              <c:strCache>
                <c:ptCount val="3"/>
                <c:pt idx="0">
                  <c:v>Algebra I</c:v>
                </c:pt>
                <c:pt idx="1">
                  <c:v>English I</c:v>
                </c:pt>
                <c:pt idx="2">
                  <c:v>English II</c:v>
                </c:pt>
              </c:strCache>
            </c:strRef>
          </c:cat>
          <c:val>
            <c:numRef>
              <c:f>'Cht. 7'!$C$2:$C$4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0.2</c:v>
                </c:pt>
                <c:pt idx="2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1767600"/>
        <c:axId val="601768160"/>
      </c:barChart>
      <c:catAx>
        <c:axId val="60176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768160"/>
        <c:crosses val="autoZero"/>
        <c:auto val="1"/>
        <c:lblAlgn val="ctr"/>
        <c:lblOffset val="100"/>
        <c:noMultiLvlLbl val="0"/>
      </c:catAx>
      <c:valAx>
        <c:axId val="601768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767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ysClr val="windowText" lastClr="000000">
              <a:lumMod val="65000"/>
              <a:lumOff val="35000"/>
            </a:sysClr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 w="3175" cap="flat" cmpd="sng" algn="ctr">
      <a:solidFill>
        <a:schemeClr val="dk1"/>
      </a:solidFill>
      <a:prstDash val="solid"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en-US" sz="1200" b="1">
                <a:latin typeface="Calibri" panose="020F0502020204030204" pitchFamily="34" charset="0"/>
                <a:cs typeface="Times New Roman" panose="02020603050405020304" pitchFamily="18" charset="0"/>
              </a:rPr>
              <a:t>4-Year Graduation</a:t>
            </a:r>
            <a:r>
              <a:rPr lang="en-US" sz="1200" b="1" baseline="0">
                <a:latin typeface="Calibri" panose="020F0502020204030204" pitchFamily="34" charset="0"/>
                <a:cs typeface="Times New Roman" panose="02020603050405020304" pitchFamily="18" charset="0"/>
              </a:rPr>
              <a:t> Rate (Gr. 9-12): Class of 2013</a:t>
            </a:r>
            <a:endParaRPr lang="en-US" sz="1200" b="1">
              <a:latin typeface="Calibri" panose="020F050202020403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8350427350427349"/>
          <c:y val="4.03632694248234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Ai</c:v>
                </c:pt>
                <c:pt idx="5">
                  <c:v>As</c:v>
                </c:pt>
                <c:pt idx="6">
                  <c:v>Pi</c:v>
                </c:pt>
                <c:pt idx="7">
                  <c:v>2+</c:v>
                </c:pt>
                <c:pt idx="8">
                  <c:v>SE</c:v>
                </c:pt>
                <c:pt idx="9">
                  <c:v>ED</c:v>
                </c:pt>
                <c:pt idx="10">
                  <c:v>ELL</c:v>
                </c:pt>
              </c:strCache>
            </c:strRef>
          </c:cat>
          <c:val>
            <c:numRef>
              <c:f>Sheet1!$B$2:$B$12</c:f>
              <c:numCache>
                <c:formatCode>0.00%</c:formatCode>
                <c:ptCount val="11"/>
                <c:pt idx="0">
                  <c:v>0</c:v>
                </c:pt>
                <c:pt idx="1">
                  <c:v>0.84099999999999997</c:v>
                </c:pt>
                <c:pt idx="2">
                  <c:v>0.85099999999999998</c:v>
                </c:pt>
                <c:pt idx="3">
                  <c:v>0.93</c:v>
                </c:pt>
                <c:pt idx="4">
                  <c:v>0.85799999999999998</c:v>
                </c:pt>
                <c:pt idx="5">
                  <c:v>0.93799999999999994</c:v>
                </c:pt>
                <c:pt idx="6">
                  <c:v>0.89500000000000002</c:v>
                </c:pt>
                <c:pt idx="7">
                  <c:v>0.91700000000000004</c:v>
                </c:pt>
                <c:pt idx="8">
                  <c:v>0.77800000000000002</c:v>
                </c:pt>
                <c:pt idx="9">
                  <c:v>0.85199999999999998</c:v>
                </c:pt>
                <c:pt idx="10">
                  <c:v>0.71299999999999997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Ai</c:v>
                </c:pt>
                <c:pt idx="5">
                  <c:v>As</c:v>
                </c:pt>
                <c:pt idx="6">
                  <c:v>Pi</c:v>
                </c:pt>
                <c:pt idx="7">
                  <c:v>2+</c:v>
                </c:pt>
                <c:pt idx="8">
                  <c:v>SE</c:v>
                </c:pt>
                <c:pt idx="9">
                  <c:v>ED</c:v>
                </c:pt>
                <c:pt idx="10">
                  <c:v>ELL</c:v>
                </c:pt>
              </c:strCache>
            </c:strRef>
          </c:cat>
          <c:val>
            <c:numRef>
              <c:f>Sheet1!$C$2:$C$12</c:f>
              <c:numCache>
                <c:formatCode>0.00%</c:formatCode>
                <c:ptCount val="11"/>
                <c:pt idx="0">
                  <c:v>0.92500000000000004</c:v>
                </c:pt>
                <c:pt idx="1">
                  <c:v>0.89800000000000002</c:v>
                </c:pt>
                <c:pt idx="2">
                  <c:v>0.89600000000000002</c:v>
                </c:pt>
                <c:pt idx="3">
                  <c:v>0.94399999999999995</c:v>
                </c:pt>
                <c:pt idx="4">
                  <c:v>0.85</c:v>
                </c:pt>
                <c:pt idx="5">
                  <c:v>0.92400000000000004</c:v>
                </c:pt>
                <c:pt idx="6" formatCode="0%">
                  <c:v>1</c:v>
                </c:pt>
                <c:pt idx="7">
                  <c:v>0.92600000000000005</c:v>
                </c:pt>
                <c:pt idx="8">
                  <c:v>0.88900000000000001</c:v>
                </c:pt>
                <c:pt idx="9">
                  <c:v>0.90200000000000002</c:v>
                </c:pt>
                <c:pt idx="10">
                  <c:v>0.753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3300352"/>
        <c:axId val="603300912"/>
      </c:barChart>
      <c:catAx>
        <c:axId val="60330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300912"/>
        <c:crosses val="autoZero"/>
        <c:auto val="1"/>
        <c:lblAlgn val="ctr"/>
        <c:lblOffset val="100"/>
        <c:noMultiLvlLbl val="0"/>
      </c:catAx>
      <c:valAx>
        <c:axId val="60330091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of Graduates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3003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/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j-ea"/>
                <a:cs typeface="Times New Roman" panose="02020603050405020304" pitchFamily="18" charset="0"/>
              </a:defRPr>
            </a:pPr>
            <a:r>
              <a:rPr lang="en-US" sz="1200" b="1">
                <a:solidFill>
                  <a:sysClr val="windowText" lastClr="000000"/>
                </a:solidFill>
                <a:latin typeface="+mn-lt"/>
                <a:cs typeface="Times New Roman" panose="02020603050405020304" pitchFamily="18" charset="0"/>
              </a:rPr>
              <a:t>Comparison</a:t>
            </a:r>
            <a:r>
              <a:rPr lang="en-US" sz="1200" b="1" baseline="0">
                <a:solidFill>
                  <a:sysClr val="windowText" lastClr="000000"/>
                </a:solidFill>
                <a:latin typeface="+mn-lt"/>
                <a:cs typeface="Times New Roman" panose="02020603050405020304" pitchFamily="18" charset="0"/>
              </a:rPr>
              <a:t> between 2012 and 2013 </a:t>
            </a:r>
          </a:p>
          <a:p>
            <a:pPr>
              <a:defRPr sz="1200" b="0" cap="none" spc="0" normalizeH="0">
                <a:solidFill>
                  <a:sysClr val="windowText" lastClr="000000"/>
                </a:solidFill>
                <a:ea typeface="+mj-ea"/>
                <a:cs typeface="Times New Roman" panose="02020603050405020304" pitchFamily="18" charset="0"/>
              </a:defRPr>
            </a:pPr>
            <a:r>
              <a:rPr lang="en-US" sz="1200" b="1" baseline="0">
                <a:solidFill>
                  <a:sysClr val="windowText" lastClr="000000"/>
                </a:solidFill>
                <a:latin typeface="+mn-lt"/>
                <a:cs typeface="Times New Roman" panose="02020603050405020304" pitchFamily="18" charset="0"/>
              </a:rPr>
              <a:t>RHSP/DAP Region 7 Graduates</a:t>
            </a:r>
            <a:endParaRPr lang="en-US" sz="1200" b="1">
              <a:solidFill>
                <a:sysClr val="windowText" lastClr="000000"/>
              </a:solidFill>
              <a:latin typeface="+mn-lt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cap="none" spc="0" normalizeH="0" baseline="0">
              <a:solidFill>
                <a:sysClr val="windowText" lastClr="000000"/>
              </a:solidFill>
              <a:latin typeface="+mn-lt"/>
              <a:ea typeface="+mj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103731151253151"/>
          <c:y val="0.21759456538520922"/>
          <c:w val="0.75713262312799134"/>
          <c:h val="0.44498543564407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Region 7 2012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SE</c:v>
                </c:pt>
                <c:pt idx="5">
                  <c:v>ED</c:v>
                </c:pt>
                <c:pt idx="6">
                  <c:v>ELL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0.77200000000000002</c:v>
                </c:pt>
                <c:pt idx="1">
                  <c:v>0.67900000000000005</c:v>
                </c:pt>
                <c:pt idx="2">
                  <c:v>0.77700000000000002</c:v>
                </c:pt>
                <c:pt idx="3">
                  <c:v>0.79400000000000004</c:v>
                </c:pt>
                <c:pt idx="4">
                  <c:v>0.2</c:v>
                </c:pt>
                <c:pt idx="5">
                  <c:v>0.71799999999999997</c:v>
                </c:pt>
                <c:pt idx="6">
                  <c:v>0.51600000000000001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7 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SE</c:v>
                </c:pt>
                <c:pt idx="5">
                  <c:v>ED</c:v>
                </c:pt>
                <c:pt idx="6">
                  <c:v>ELL</c:v>
                </c:pt>
              </c:strCache>
            </c:strRef>
          </c:cat>
          <c:val>
            <c:numRef>
              <c:f>Sheet1!$C$2:$C$8</c:f>
              <c:numCache>
                <c:formatCode>0.00%</c:formatCode>
                <c:ptCount val="7"/>
                <c:pt idx="0">
                  <c:v>0.78900000000000003</c:v>
                </c:pt>
                <c:pt idx="1">
                  <c:v>0.71899999999999997</c:v>
                </c:pt>
                <c:pt idx="2">
                  <c:v>0.80300000000000005</c:v>
                </c:pt>
                <c:pt idx="3">
                  <c:v>0.80200000000000005</c:v>
                </c:pt>
                <c:pt idx="4" formatCode="General">
                  <c:v>0</c:v>
                </c:pt>
                <c:pt idx="5" formatCode="General">
                  <c:v>0</c:v>
                </c:pt>
                <c:pt idx="6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9760"/>
        <c:axId val="603170416"/>
      </c:barChart>
      <c:catAx>
        <c:axId val="67451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170416"/>
        <c:crosses val="autoZero"/>
        <c:auto val="1"/>
        <c:lblAlgn val="ctr"/>
        <c:lblOffset val="100"/>
        <c:noMultiLvlLbl val="0"/>
      </c:catAx>
      <c:valAx>
        <c:axId val="60317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5197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>
          <a:lumMod val="50000"/>
          <a:lumOff val="50000"/>
        </a:schemeClr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defRPr>
            </a:pPr>
            <a:r>
              <a:rPr lang="en-US" sz="1200" b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SAT Results At/Above</a:t>
            </a:r>
            <a:r>
              <a:rPr lang="en-US" sz="1200" b="1" baseline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Criterion</a:t>
            </a:r>
            <a:endParaRPr lang="en-US" sz="1200" b="1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6867344706911637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Class of 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ECD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25.7</c:v>
                </c:pt>
                <c:pt idx="1">
                  <c:v>21.4</c:v>
                </c:pt>
                <c:pt idx="2">
                  <c:v>3.2</c:v>
                </c:pt>
                <c:pt idx="3">
                  <c:v>9.5</c:v>
                </c:pt>
                <c:pt idx="4">
                  <c:v>28.9</c:v>
                </c:pt>
                <c:pt idx="5">
                  <c:v>25</c:v>
                </c:pt>
                <c:pt idx="6">
                  <c:v>30.9</c:v>
                </c:pt>
                <c:pt idx="7">
                  <c:v>57.1</c:v>
                </c:pt>
                <c:pt idx="8">
                  <c:v>17.7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Class of 2012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ECD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24.9</c:v>
                </c:pt>
                <c:pt idx="1">
                  <c:v>22.5</c:v>
                </c:pt>
                <c:pt idx="2">
                  <c:v>5</c:v>
                </c:pt>
                <c:pt idx="3">
                  <c:v>10.9</c:v>
                </c:pt>
                <c:pt idx="4">
                  <c:v>29.5</c:v>
                </c:pt>
                <c:pt idx="5">
                  <c:v>16.100000000000001</c:v>
                </c:pt>
                <c:pt idx="6">
                  <c:v>45.3</c:v>
                </c:pt>
                <c:pt idx="7">
                  <c:v>16.7</c:v>
                </c:pt>
                <c:pt idx="8">
                  <c:v>22.3</c:v>
                </c:pt>
                <c:pt idx="9">
                  <c:v>10.4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5236736"/>
        <c:axId val="675237296"/>
      </c:barChart>
      <c:catAx>
        <c:axId val="67523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237296"/>
        <c:crosses val="autoZero"/>
        <c:auto val="1"/>
        <c:lblAlgn val="ctr"/>
        <c:lblOffset val="100"/>
        <c:noMultiLvlLbl val="0"/>
      </c:catAx>
      <c:valAx>
        <c:axId val="67523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2367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>
          <a:lumMod val="50000"/>
          <a:lumOff val="50000"/>
        </a:schemeClr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Advanced Placement/International </a:t>
            </a:r>
          </a:p>
          <a:p>
            <a:pPr>
              <a:defRPr/>
            </a:pPr>
            <a:r>
              <a:rPr lang="en-US"/>
              <a:t>Baccalaureate: Examinees ≥ Criterion</a:t>
            </a:r>
          </a:p>
        </c:rich>
      </c:tx>
      <c:layout>
        <c:manualLayout>
          <c:xMode val="edge"/>
          <c:yMode val="edge"/>
          <c:x val="0.2037878787878788"/>
          <c:y val="3.07658485757017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ECD</c:v>
                </c:pt>
              </c:strCache>
            </c:strRef>
          </c:cat>
          <c:val>
            <c:numRef>
              <c:f>Sheet1!$B$2:$B$11</c:f>
              <c:numCache>
                <c:formatCode>0.00%</c:formatCode>
                <c:ptCount val="10"/>
                <c:pt idx="0">
                  <c:v>0.49299999999999999</c:v>
                </c:pt>
                <c:pt idx="1">
                  <c:v>0.42299999999999999</c:v>
                </c:pt>
                <c:pt idx="2">
                  <c:v>0.217</c:v>
                </c:pt>
                <c:pt idx="3">
                  <c:v>0.374</c:v>
                </c:pt>
                <c:pt idx="4">
                  <c:v>0.46600000000000003</c:v>
                </c:pt>
                <c:pt idx="5">
                  <c:v>0.214</c:v>
                </c:pt>
                <c:pt idx="6">
                  <c:v>0.49299999999999999</c:v>
                </c:pt>
                <c:pt idx="7" formatCode="0%">
                  <c:v>0</c:v>
                </c:pt>
                <c:pt idx="8">
                  <c:v>0.38700000000000001</c:v>
                </c:pt>
                <c:pt idx="9" formatCode="0%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ECD</c:v>
                </c:pt>
              </c:strCache>
            </c:strRef>
          </c:cat>
          <c:val>
            <c:numRef>
              <c:f>Sheet1!$C$2:$C$11</c:f>
              <c:numCache>
                <c:formatCode>0.00%</c:formatCode>
                <c:ptCount val="10"/>
                <c:pt idx="0">
                  <c:v>0.50800000000000001</c:v>
                </c:pt>
                <c:pt idx="1">
                  <c:v>0.44800000000000001</c:v>
                </c:pt>
                <c:pt idx="2" formatCode="0%">
                  <c:v>0.23</c:v>
                </c:pt>
                <c:pt idx="3">
                  <c:v>0.42899999999999999</c:v>
                </c:pt>
                <c:pt idx="4">
                  <c:v>0.47799999999999998</c:v>
                </c:pt>
                <c:pt idx="5" formatCode="0%">
                  <c:v>0.3</c:v>
                </c:pt>
                <c:pt idx="6">
                  <c:v>0.627</c:v>
                </c:pt>
                <c:pt idx="7" formatCode="0%">
                  <c:v>0</c:v>
                </c:pt>
                <c:pt idx="8">
                  <c:v>0.54800000000000004</c:v>
                </c:pt>
                <c:pt idx="9">
                  <c:v>0.40550000000000003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ECD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699328"/>
        <c:axId val="674699888"/>
      </c:barChart>
      <c:catAx>
        <c:axId val="67469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699888"/>
        <c:crosses val="autoZero"/>
        <c:auto val="1"/>
        <c:lblAlgn val="ctr"/>
        <c:lblOffset val="100"/>
        <c:noMultiLvlLbl val="0"/>
      </c:catAx>
      <c:valAx>
        <c:axId val="674699888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6993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>
          <a:lumMod val="65000"/>
          <a:lumOff val="35000"/>
        </a:schemeClr>
      </a:solidFill>
      <a:prstDash val="solid"/>
      <a:round/>
    </a:ln>
    <a:effectLst/>
  </c:spPr>
  <c:txPr>
    <a:bodyPr/>
    <a:lstStyle/>
    <a:p>
      <a:pPr>
        <a:defRPr>
          <a:ln>
            <a:noFill/>
          </a:ln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College Ready Graduates</a:t>
            </a:r>
          </a:p>
          <a:p>
            <a:pPr>
              <a:defRPr sz="1200"/>
            </a:pPr>
            <a:r>
              <a:rPr lang="en-US" sz="1100"/>
              <a:t>SY 2012-13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Ai</c:v>
                </c:pt>
                <c:pt idx="5">
                  <c:v>As</c:v>
                </c:pt>
                <c:pt idx="6">
                  <c:v>Pi</c:v>
                </c:pt>
                <c:pt idx="7">
                  <c:v>2+</c:v>
                </c:pt>
                <c:pt idx="8">
                  <c:v>SE</c:v>
                </c:pt>
                <c:pt idx="9">
                  <c:v>ELL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55</c:v>
                </c:pt>
                <c:pt idx="1">
                  <c:v>41</c:v>
                </c:pt>
                <c:pt idx="2">
                  <c:v>48</c:v>
                </c:pt>
                <c:pt idx="3">
                  <c:v>69</c:v>
                </c:pt>
                <c:pt idx="4">
                  <c:v>57</c:v>
                </c:pt>
                <c:pt idx="5">
                  <c:v>77</c:v>
                </c:pt>
                <c:pt idx="6">
                  <c:v>54</c:v>
                </c:pt>
                <c:pt idx="7">
                  <c:v>67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Reg. 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All Students</c:v>
                </c:pt>
                <c:pt idx="1">
                  <c:v>AA</c:v>
                </c:pt>
                <c:pt idx="2">
                  <c:v>H</c:v>
                </c:pt>
                <c:pt idx="3">
                  <c:v>W</c:v>
                </c:pt>
                <c:pt idx="4">
                  <c:v>Ai</c:v>
                </c:pt>
                <c:pt idx="5">
                  <c:v>As</c:v>
                </c:pt>
                <c:pt idx="6">
                  <c:v>Pi</c:v>
                </c:pt>
                <c:pt idx="7">
                  <c:v>2+</c:v>
                </c:pt>
                <c:pt idx="8">
                  <c:v>SE</c:v>
                </c:pt>
                <c:pt idx="9">
                  <c:v>ELL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54</c:v>
                </c:pt>
                <c:pt idx="1">
                  <c:v>35</c:v>
                </c:pt>
                <c:pt idx="2">
                  <c:v>44</c:v>
                </c:pt>
                <c:pt idx="3">
                  <c:v>62</c:v>
                </c:pt>
                <c:pt idx="4">
                  <c:v>61</c:v>
                </c:pt>
                <c:pt idx="5">
                  <c:v>76</c:v>
                </c:pt>
                <c:pt idx="6">
                  <c:v>0</c:v>
                </c:pt>
                <c:pt idx="7">
                  <c:v>49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641456"/>
        <c:axId val="674642016"/>
      </c:barChart>
      <c:catAx>
        <c:axId val="67464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642016"/>
        <c:crosses val="autoZero"/>
        <c:auto val="1"/>
        <c:lblAlgn val="ctr"/>
        <c:lblOffset val="100"/>
        <c:noMultiLvlLbl val="0"/>
      </c:catAx>
      <c:valAx>
        <c:axId val="674642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6414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prstDash val="solid"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pPr>
            <a:r>
              <a:rPr lang="en-US" sz="1200" b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Texas Success Initiative  (TSI) - Higher Education Readiness</a:t>
            </a:r>
            <a:r>
              <a:rPr lang="en-US" sz="1200" b="1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Component: Math</a:t>
            </a:r>
            <a:endParaRPr lang="en-US" sz="1200" b="1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957915573053368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Math 2012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SE</c:v>
                </c:pt>
                <c:pt idx="10">
                  <c:v>ED</c:v>
                </c:pt>
                <c:pt idx="11">
                  <c:v>LEP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73</c:v>
                </c:pt>
                <c:pt idx="1">
                  <c:v>71</c:v>
                </c:pt>
                <c:pt idx="2">
                  <c:v>53</c:v>
                </c:pt>
                <c:pt idx="3">
                  <c:v>67</c:v>
                </c:pt>
                <c:pt idx="4">
                  <c:v>78</c:v>
                </c:pt>
                <c:pt idx="5">
                  <c:v>80</c:v>
                </c:pt>
                <c:pt idx="6">
                  <c:v>80</c:v>
                </c:pt>
                <c:pt idx="7">
                  <c:v>43</c:v>
                </c:pt>
                <c:pt idx="8">
                  <c:v>73</c:v>
                </c:pt>
                <c:pt idx="9">
                  <c:v>21</c:v>
                </c:pt>
                <c:pt idx="10">
                  <c:v>63</c:v>
                </c:pt>
                <c:pt idx="11">
                  <c:v>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Math 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SE</c:v>
                </c:pt>
                <c:pt idx="10">
                  <c:v>ED</c:v>
                </c:pt>
                <c:pt idx="11">
                  <c:v>LEP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66</c:v>
                </c:pt>
                <c:pt idx="1">
                  <c:v>64</c:v>
                </c:pt>
                <c:pt idx="2">
                  <c:v>48</c:v>
                </c:pt>
                <c:pt idx="3">
                  <c:v>57</c:v>
                </c:pt>
                <c:pt idx="4">
                  <c:v>72</c:v>
                </c:pt>
                <c:pt idx="5">
                  <c:v>83</c:v>
                </c:pt>
                <c:pt idx="6">
                  <c:v>75</c:v>
                </c:pt>
                <c:pt idx="7">
                  <c:v>67</c:v>
                </c:pt>
                <c:pt idx="8">
                  <c:v>61</c:v>
                </c:pt>
                <c:pt idx="9">
                  <c:v>21</c:v>
                </c:pt>
                <c:pt idx="10">
                  <c:v>56</c:v>
                </c:pt>
                <c:pt idx="11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Math 2014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State</c:v>
                </c:pt>
                <c:pt idx="1">
                  <c:v>Reg. 7</c:v>
                </c:pt>
                <c:pt idx="2">
                  <c:v>AA</c:v>
                </c:pt>
                <c:pt idx="3">
                  <c:v>H</c:v>
                </c:pt>
                <c:pt idx="4">
                  <c:v>W</c:v>
                </c:pt>
                <c:pt idx="5">
                  <c:v>Ai</c:v>
                </c:pt>
                <c:pt idx="6">
                  <c:v>As</c:v>
                </c:pt>
                <c:pt idx="7">
                  <c:v>Pi</c:v>
                </c:pt>
                <c:pt idx="8">
                  <c:v>2+</c:v>
                </c:pt>
                <c:pt idx="9">
                  <c:v>SE</c:v>
                </c:pt>
                <c:pt idx="10">
                  <c:v>ED</c:v>
                </c:pt>
                <c:pt idx="11">
                  <c:v>LEP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6214272"/>
        <c:axId val="676214832"/>
      </c:barChart>
      <c:catAx>
        <c:axId val="67621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214832"/>
        <c:crosses val="autoZero"/>
        <c:auto val="1"/>
        <c:lblAlgn val="ctr"/>
        <c:lblOffset val="100"/>
        <c:noMultiLvlLbl val="0"/>
      </c:catAx>
      <c:valAx>
        <c:axId val="67621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2142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tx1">
          <a:lumMod val="75000"/>
          <a:lumOff val="25000"/>
        </a:schemeClr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2147" cy="3520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1674" y="0"/>
            <a:ext cx="4032147" cy="3520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D9727-742E-4F96-96D3-D1A49BC77FA0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67851"/>
            <a:ext cx="4032147" cy="3520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1674" y="6667851"/>
            <a:ext cx="4032147" cy="3520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3C5DD-D12C-43C6-A576-18817416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53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032568" cy="35221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1204" y="2"/>
            <a:ext cx="4032568" cy="35221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D47D3A11-EF5B-4320-8BD8-5A9E76DBD16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3400" y="877888"/>
            <a:ext cx="3159125" cy="2368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593" y="3378339"/>
            <a:ext cx="7444740" cy="276409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67711"/>
            <a:ext cx="4032568" cy="352214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1204" y="6667711"/>
            <a:ext cx="4032568" cy="352214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F17DB72A-2B55-469E-9873-9F1937C2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80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493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9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47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25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97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4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49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41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0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DB72A-2B55-469E-9873-9F1937C29C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3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1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9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8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6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0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3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5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3913-B22E-4904-AA71-2982B27447A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0432-70DA-4A4D-9C93-AE1B5A08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4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itter.tea.state.tx.us/perfreport/account/2014/index.html" TargetMode="External"/><Relationship Id="rId2" Type="http://schemas.openxmlformats.org/officeDocument/2006/relationships/hyperlink" Target="http://www.ntp16.notlb.com/avata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cb.state.tx.u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18" y="1701980"/>
            <a:ext cx="7772400" cy="919163"/>
          </a:xfrm>
        </p:spPr>
        <p:txBody>
          <a:bodyPr/>
          <a:lstStyle/>
          <a:p>
            <a:r>
              <a:rPr lang="en-US" dirty="0" smtClean="0"/>
              <a:t>Region 7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10276"/>
            <a:ext cx="2362200" cy="2362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924" y="4064180"/>
            <a:ext cx="2759076" cy="275907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70428" y="2849313"/>
            <a:ext cx="442550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AVATAR</a:t>
            </a:r>
          </a:p>
          <a:p>
            <a:pPr algn="ctr"/>
            <a:r>
              <a:rPr lang="en-US" dirty="0" smtClean="0"/>
              <a:t>Looking </a:t>
            </a:r>
            <a:r>
              <a:rPr lang="en-US" dirty="0"/>
              <a:t>at Region 7’s College Readiness Data </a:t>
            </a:r>
            <a:endParaRPr lang="en-US" dirty="0" smtClean="0"/>
          </a:p>
          <a:p>
            <a:pPr algn="ctr"/>
            <a:r>
              <a:rPr lang="en-US" dirty="0" smtClean="0"/>
              <a:t>and </a:t>
            </a:r>
          </a:p>
          <a:p>
            <a:pPr algn="ctr"/>
            <a:r>
              <a:rPr lang="en-US" dirty="0" smtClean="0"/>
              <a:t>Our Purpose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018" y="114299"/>
            <a:ext cx="31146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995" y="4527"/>
            <a:ext cx="8041440" cy="1442674"/>
          </a:xfrm>
        </p:spPr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54102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new data </a:t>
            </a:r>
            <a:r>
              <a:rPr lang="en-US" dirty="0" smtClean="0"/>
              <a:t>has been released at this time for SAT results.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44552490"/>
              </p:ext>
            </p:extLst>
          </p:nvPr>
        </p:nvGraphicFramePr>
        <p:xfrm>
          <a:off x="838200" y="1425322"/>
          <a:ext cx="7315200" cy="3832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4569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0457447"/>
              </p:ext>
            </p:extLst>
          </p:nvPr>
        </p:nvGraphicFramePr>
        <p:xfrm>
          <a:off x="1295400" y="1905000"/>
          <a:ext cx="6705600" cy="330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342900" y="5410200"/>
            <a:ext cx="8458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NEW Data]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This chart shows the percentage of examinees with at least one AP or IB score at or above the criterion score (3 on AP or 4 on IB). The data for English language learner (ELL) and Special Education (SE) was NA for 2010-2012. Economically disadvantaged (ECD) data was only available for 2012. </a:t>
            </a:r>
            <a:endParaRPr lang="en-US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073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61259945"/>
              </p:ext>
            </p:extLst>
          </p:nvPr>
        </p:nvGraphicFramePr>
        <p:xfrm>
          <a:off x="838200" y="1687670"/>
          <a:ext cx="7391400" cy="3189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248970" y="5257800"/>
            <a:ext cx="89154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Region 7 students lagged behind the state in all areas, except for the American Indian group, which performed 4 percentage points better. The widest gap was seen with the Two or More races’ group, which performed 18 percentage points lower than the state average. There were no Region 7 outcomes posted for special education, English language learners, or Pacific Islanders.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90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79936514"/>
              </p:ext>
            </p:extLst>
          </p:nvPr>
        </p:nvGraphicFramePr>
        <p:xfrm>
          <a:off x="1066800" y="1698234"/>
          <a:ext cx="6934200" cy="3407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838200" y="5334000"/>
            <a:ext cx="8229600" cy="64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NEW DATA]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In the area of Math, districts in Region 7 have variable achievement across the three years of data.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146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534602" cy="479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14450" y="60198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 new data has been released at this time for </a:t>
            </a:r>
            <a:r>
              <a:rPr lang="en-US" dirty="0" smtClean="0"/>
              <a:t>advanced course and dual enrollment results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6750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911224"/>
              </p:ext>
            </p:extLst>
          </p:nvPr>
        </p:nvGraphicFramePr>
        <p:xfrm>
          <a:off x="533400" y="152400"/>
          <a:ext cx="8305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436363"/>
              </p:ext>
            </p:extLst>
          </p:nvPr>
        </p:nvGraphicFramePr>
        <p:xfrm>
          <a:off x="228600" y="3810000"/>
          <a:ext cx="4191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972653"/>
              </p:ext>
            </p:extLst>
          </p:nvPr>
        </p:nvGraphicFramePr>
        <p:xfrm>
          <a:off x="4648200" y="3810000"/>
          <a:ext cx="4191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1541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AVATAR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www.ntp16.notlb.com/avatar</a:t>
            </a:r>
            <a:endParaRPr lang="en-US" dirty="0" smtClean="0"/>
          </a:p>
          <a:p>
            <a:r>
              <a:rPr lang="en-US" dirty="0" smtClean="0"/>
              <a:t>Texas Academic Performance Report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ritter.tea.state.tx.us/perfreport/account/2014/index.html</a:t>
            </a:r>
            <a:endParaRPr lang="en-US" dirty="0" smtClean="0"/>
          </a:p>
          <a:p>
            <a:r>
              <a:rPr lang="en-US" dirty="0" smtClean="0"/>
              <a:t>Texas Higher Education Coordinating Board</a:t>
            </a:r>
          </a:p>
          <a:p>
            <a:pPr lvl="1"/>
            <a:r>
              <a:rPr lang="en-US" dirty="0">
                <a:hlinkClick r:id="rId4"/>
              </a:rPr>
              <a:t>http://www.thecb.state.tx.us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941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73737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Academic Vertical Alignment Training and Renewal</a:t>
            </a:r>
            <a:br>
              <a:rPr lang="en-US" sz="2800" dirty="0" smtClean="0"/>
            </a:br>
            <a:r>
              <a:rPr lang="en-US" sz="2800" b="1" dirty="0" smtClean="0"/>
              <a:t>AVATAR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AVATAR is a Texas Higher Education Coordinating Board (THECB) project which is implemented by the North Texas Regional P-16 Council and the University of North Texas.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AVATAR is a statewide network, comprised of regional efforts, focused on vertical alignment to support students’ college and career readiness and success.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08018" cy="104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title"/>
          </p:nvPr>
        </p:nvSpPr>
        <p:spPr>
          <a:xfrm>
            <a:off x="621860" y="1265237"/>
            <a:ext cx="7886700" cy="1325563"/>
          </a:xfrm>
        </p:spPr>
        <p:txBody>
          <a:bodyPr/>
          <a:lstStyle/>
          <a:p>
            <a:r>
              <a:rPr lang="en-US" dirty="0" smtClean="0"/>
              <a:t>Purpose: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621860" y="2362200"/>
            <a:ext cx="7886700" cy="4191000"/>
          </a:xfrm>
        </p:spPr>
        <p:txBody>
          <a:bodyPr/>
          <a:lstStyle/>
          <a:p>
            <a:r>
              <a:rPr lang="en-US" dirty="0" smtClean="0"/>
              <a:t>Facilitate the development of a math college preparatory course in compliance with House Bill 5, 83</a:t>
            </a:r>
            <a:r>
              <a:rPr lang="en-US" baseline="30000" dirty="0" smtClean="0"/>
              <a:t>rd</a:t>
            </a:r>
            <a:r>
              <a:rPr lang="en-US" dirty="0" smtClean="0"/>
              <a:t> Legislature, Regular Session, 2013. </a:t>
            </a:r>
          </a:p>
          <a:p>
            <a:pPr lvl="1"/>
            <a:r>
              <a:rPr lang="en-US" dirty="0" smtClean="0"/>
              <a:t>Requires that the courses be designed for grade 12 students whose performance on an EOC exam does not meet college readiness standards; or coursework, college entrance exam, or higher education screener indicates the student is not ready for college-ready coursework.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17" y="114300"/>
            <a:ext cx="2517618" cy="13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7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020" y="1371600"/>
            <a:ext cx="7886700" cy="1325563"/>
          </a:xfrm>
        </p:spPr>
        <p:txBody>
          <a:bodyPr/>
          <a:lstStyle/>
          <a:p>
            <a:r>
              <a:rPr lang="en-US" dirty="0"/>
              <a:t>Our Charge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649020" y="2362200"/>
            <a:ext cx="7886700" cy="3355975"/>
          </a:xfrm>
        </p:spPr>
        <p:txBody>
          <a:bodyPr>
            <a:normAutofit/>
          </a:bodyPr>
          <a:lstStyle/>
          <a:p>
            <a:r>
              <a:rPr lang="en-US" dirty="0" smtClean="0"/>
              <a:t>What do we need to provide students in order to be successful in their freshman level math course?</a:t>
            </a:r>
          </a:p>
          <a:p>
            <a:r>
              <a:rPr lang="en-US" dirty="0" smtClean="0"/>
              <a:t>Focus on students who either did not or could not pass the Texas Success Initiative (TSI) exam.</a:t>
            </a:r>
          </a:p>
          <a:p>
            <a:r>
              <a:rPr lang="en-US" dirty="0" smtClean="0"/>
              <a:t>Create a forum for discussion of logistical and practical implementation strategies such as dual credit, grading, documenting on transcripts.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" y="15760"/>
            <a:ext cx="2365218" cy="129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2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Region 7 Performance Index Report:</a:t>
            </a:r>
            <a:br>
              <a:rPr lang="en-US" sz="2800" dirty="0" smtClean="0"/>
            </a:br>
            <a:r>
              <a:rPr lang="en-US" sz="2800" dirty="0" smtClean="0"/>
              <a:t>2013 Compared to 2014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70457" y="5638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 1: Student Achievement, Index 2: Student Progress,</a:t>
            </a:r>
          </a:p>
          <a:p>
            <a:r>
              <a:rPr lang="en-US" dirty="0" smtClean="0"/>
              <a:t>Index 3: Closing Performance Gaps, and Index 4: Postsecondary Readiness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807764"/>
              </p:ext>
            </p:extLst>
          </p:nvPr>
        </p:nvGraphicFramePr>
        <p:xfrm>
          <a:off x="628650" y="1825625"/>
          <a:ext cx="7753350" cy="35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261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52400"/>
            <a:ext cx="8041440" cy="144267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Region 7</a:t>
            </a:r>
            <a:br>
              <a:rPr lang="en-US" sz="3600" dirty="0" smtClean="0"/>
            </a:br>
            <a:r>
              <a:rPr lang="en-US" sz="3600" dirty="0" smtClean="0"/>
              <a:t>2014 Index 3 Closing Performance Gaps</a:t>
            </a:r>
            <a:endParaRPr lang="en-US" sz="36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03285523"/>
              </p:ext>
            </p:extLst>
          </p:nvPr>
        </p:nvGraphicFramePr>
        <p:xfrm>
          <a:off x="1600200" y="1447800"/>
          <a:ext cx="5791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4724400"/>
            <a:ext cx="6553200" cy="1564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Index 3: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Index 3 data indicates greater gains in the performance of mathematics and reading for the Hispanic and Economically Disadvantaged (ECD) student groups. Analysis indicates a continued challenge with closing the performance gap in mathematics and reading for the African American student group. When comparing Region 7 data to the state, the African American student group regional data (mathematics: 58% and Reading: 62%) was below the state average (mathematics: 62% and Reading: 67%).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1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2014 Region 7 LEP STAAR Results Compared to State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60385"/>
              </p:ext>
            </p:extLst>
          </p:nvPr>
        </p:nvGraphicFramePr>
        <p:xfrm>
          <a:off x="1143000" y="1752600"/>
          <a:ext cx="6934200" cy="3683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562600"/>
            <a:ext cx="8211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7 </a:t>
            </a:r>
            <a:r>
              <a:rPr lang="en-US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LEP student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subgroup performed 3-8% lower than the state in Algebra I and English I; however, Region 7 LEP students performed 3% higher than the state in English II.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8471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669"/>
            <a:ext cx="8255635" cy="1143000"/>
          </a:xfrm>
        </p:spPr>
        <p:txBody>
          <a:bodyPr>
            <a:normAutofit/>
          </a:bodyPr>
          <a:lstStyle/>
          <a:p>
            <a:r>
              <a:rPr lang="en-US" sz="3600" dirty="0"/>
              <a:t>Region </a:t>
            </a:r>
            <a:r>
              <a:rPr lang="en-US" sz="3600" dirty="0" smtClean="0"/>
              <a:t>7 2014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/>
              <a:t>Index </a:t>
            </a:r>
            <a:r>
              <a:rPr lang="en-US" sz="3600" dirty="0" smtClean="0"/>
              <a:t>4 Post Secondary Readiness</a:t>
            </a:r>
            <a:endParaRPr lang="en-US" sz="36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88473019"/>
              </p:ext>
            </p:extLst>
          </p:nvPr>
        </p:nvGraphicFramePr>
        <p:xfrm>
          <a:off x="1143000" y="1296853"/>
          <a:ext cx="6858000" cy="314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4572000"/>
            <a:ext cx="8458200" cy="184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Chart data is derived from the State and Region 7 Accountability Summaries: Postsecondary Readiness Data Table. 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 7 exceeded the Federal Graduation Rate target of 80% in all student groups, except for the ELL group (75.30%). Additionally, the all student groups, except for the American Indian group, which led Region 7’s group by less than one percentage point, exceeded the state rates. </a:t>
            </a:r>
          </a:p>
          <a:p>
            <a:r>
              <a:rPr lang="en-US" sz="1400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Federal Graduation Rates: 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Graduation Rate Goal of 90% 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4-Year Graduation Rate Target of 80%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1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Region 7 </a:t>
            </a:r>
            <a:r>
              <a:rPr lang="en-US" sz="3600" dirty="0" smtClean="0"/>
              <a:t>2014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Index 4 Post Secondary Readiness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5446881"/>
              </p:ext>
            </p:extLst>
          </p:nvPr>
        </p:nvGraphicFramePr>
        <p:xfrm>
          <a:off x="1295400" y="1678618"/>
          <a:ext cx="6858000" cy="3274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626387" y="5105400"/>
            <a:ext cx="83820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was an increase in the percentage of students graduating on the RHSP/DAP plans over the previous year. The largest gain was in the African-American group, which gained 4 percentage points. There were no rates posted for the Special Education, Economically Disadvantaged, or English Language Learner groups on the most recent TAPR.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526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882</Words>
  <Application>Microsoft Office PowerPoint</Application>
  <PresentationFormat>On-screen Show (4:3)</PresentationFormat>
  <Paragraphs>85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Region 7</vt:lpstr>
      <vt:lpstr>Academic Vertical Alignment Training and Renewal AVATAR</vt:lpstr>
      <vt:lpstr>Purpose:</vt:lpstr>
      <vt:lpstr>Our Charge </vt:lpstr>
      <vt:lpstr>Region 7 Performance Index Report: 2013 Compared to 2014</vt:lpstr>
      <vt:lpstr>Region 7 2014 Index 3 Closing Performance Gaps</vt:lpstr>
      <vt:lpstr>2014 Region 7 LEP STAAR Results Compared to State</vt:lpstr>
      <vt:lpstr>Region 7 2014  Index 4 Post Secondary Readiness</vt:lpstr>
      <vt:lpstr>Region 7 2014  Index 4 Post Secondary Readiness</vt:lpstr>
      <vt:lpstr>Region 7 2014  Index 4 Post Secondary Readiness</vt:lpstr>
      <vt:lpstr>Region 7 2014  Index 4 Post Secondary Readiness</vt:lpstr>
      <vt:lpstr>Region 7 2014  Index 4 Post Secondary Readiness</vt:lpstr>
      <vt:lpstr>Region 7 2014  Index 4 Post Secondary Readiness</vt:lpstr>
      <vt:lpstr>Region 7 2014  Index 4 Post Secondary Readiness</vt:lpstr>
      <vt:lpstr>PowerPoint Presentation</vt:lpstr>
      <vt:lpstr>Resources</vt:lpstr>
    </vt:vector>
  </TitlesOfParts>
  <Company>Region 7 ESC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7</dc:title>
  <dc:creator>Silvey, Jane</dc:creator>
  <cp:lastModifiedBy>Morton, Sherry</cp:lastModifiedBy>
  <cp:revision>31</cp:revision>
  <cp:lastPrinted>2014-10-14T20:27:34Z</cp:lastPrinted>
  <dcterms:created xsi:type="dcterms:W3CDTF">2014-01-09T15:42:12Z</dcterms:created>
  <dcterms:modified xsi:type="dcterms:W3CDTF">2014-10-16T16:34:45Z</dcterms:modified>
</cp:coreProperties>
</file>