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65" r:id="rId5"/>
    <p:sldId id="263" r:id="rId6"/>
    <p:sldId id="264" r:id="rId7"/>
    <p:sldId id="267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0" autoAdjust="0"/>
  </p:normalViewPr>
  <p:slideViewPr>
    <p:cSldViewPr snapToGrid="0" snapToObjects="1">
      <p:cViewPr>
        <p:scale>
          <a:sx n="73" d="100"/>
          <a:sy n="73" d="100"/>
        </p:scale>
        <p:origin x="-116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703E-8F9F-0540-831D-CAF7737A0895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Upcoming Regular Meeting Dates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14 – 8:30-11:30 a.m. (Reference Course Profile – 2YR/4YR IHEs ONLY??)</a:t>
            </a:r>
          </a:p>
          <a:p>
            <a:r>
              <a:rPr lang="en-US" dirty="0" smtClean="0"/>
              <a:t>December 4 – 12:00-4:00 p.m.</a:t>
            </a:r>
          </a:p>
          <a:p>
            <a:r>
              <a:rPr lang="en-US" dirty="0" smtClean="0"/>
              <a:t>January 16 – 12:00-4:00 p.m.</a:t>
            </a:r>
          </a:p>
          <a:p>
            <a:r>
              <a:rPr lang="en-US" dirty="0" smtClean="0"/>
              <a:t>February 15 – 8:30-10:30 a.m.</a:t>
            </a:r>
          </a:p>
          <a:p>
            <a:r>
              <a:rPr lang="en-US" dirty="0" smtClean="0"/>
              <a:t>March 28 – 12:00-4:00 p.m.</a:t>
            </a:r>
          </a:p>
          <a:p>
            <a:r>
              <a:rPr lang="en-US" dirty="0" smtClean="0"/>
              <a:t>May 24 – Celebration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Convening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Norms, Expectations, Goals</a:t>
            </a:r>
          </a:p>
          <a:p>
            <a:r>
              <a:rPr lang="en-US" dirty="0" smtClean="0"/>
              <a:t>Regional Data</a:t>
            </a:r>
          </a:p>
          <a:p>
            <a:r>
              <a:rPr lang="en-US" dirty="0" smtClean="0"/>
              <a:t>Vertical Alignment – CCRS, TEKS, Reference Course Profile</a:t>
            </a:r>
          </a:p>
          <a:p>
            <a:r>
              <a:rPr lang="en-US" dirty="0" smtClean="0"/>
              <a:t>Next Steps – Action Plan</a:t>
            </a:r>
          </a:p>
        </p:txBody>
      </p:sp>
    </p:spTree>
    <p:extLst>
      <p:ext uri="{BB962C8B-B14F-4D97-AF65-F5344CB8AC3E}">
        <p14:creationId xmlns:p14="http://schemas.microsoft.com/office/powerpoint/2010/main" val="30266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for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59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Honor time commitments</a:t>
            </a:r>
          </a:p>
          <a:p>
            <a:r>
              <a:rPr lang="en-US" dirty="0" smtClean="0"/>
              <a:t>Encourage active listening</a:t>
            </a:r>
          </a:p>
          <a:p>
            <a:r>
              <a:rPr lang="en-US" dirty="0" smtClean="0"/>
              <a:t>Respect different points of view and experience</a:t>
            </a:r>
          </a:p>
          <a:p>
            <a:r>
              <a:rPr lang="en-US" dirty="0" smtClean="0"/>
              <a:t>Ask and/or record questions</a:t>
            </a:r>
          </a:p>
          <a:p>
            <a:r>
              <a:rPr lang="en-US" dirty="0"/>
              <a:t>Provide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Take time to reflect</a:t>
            </a:r>
          </a:p>
          <a:p>
            <a:r>
              <a:rPr lang="en-US" dirty="0" smtClean="0"/>
              <a:t>Communicate/Share workgroup conversations to all partners</a:t>
            </a:r>
          </a:p>
        </p:txBody>
      </p:sp>
    </p:spTree>
    <p:extLst>
      <p:ext uri="{BB962C8B-B14F-4D97-AF65-F5344CB8AC3E}">
        <p14:creationId xmlns:p14="http://schemas.microsoft.com/office/powerpoint/2010/main" val="322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568426" y="705395"/>
            <a:ext cx="2022475" cy="1996029"/>
            <a:chOff x="-1270" y="0"/>
            <a:chExt cx="1830070" cy="183832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182880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7" name="Flowchart: Decision 56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Text Box 22"/>
            <p:cNvSpPr txBox="1"/>
            <p:nvPr/>
          </p:nvSpPr>
          <p:spPr>
            <a:xfrm>
              <a:off x="-1270" y="318679"/>
              <a:ext cx="1809750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i="1" dirty="0" err="1" smtClean="0">
                  <a:effectLst/>
                  <a:latin typeface="Calibri"/>
                  <a:ea typeface="Calibri"/>
                  <a:cs typeface="Calibri"/>
                </a:rPr>
                <a:t>Harlandale</a:t>
              </a: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 HS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i="1" dirty="0" smtClean="0">
                  <a:latin typeface="Calibri"/>
                  <a:ea typeface="Calibri"/>
                  <a:cs typeface="Calibri"/>
                </a:rPr>
                <a:t>McCollum HS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79266" y="2087688"/>
            <a:ext cx="1838325" cy="2466975"/>
            <a:chOff x="0" y="0"/>
            <a:chExt cx="1838325" cy="2466975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838325" cy="2466975"/>
              <a:chOff x="0" y="0"/>
              <a:chExt cx="1838325" cy="246697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838325" y="657225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6" name="Flowchart: Decision 15"/>
              <p:cNvSpPr/>
              <p:nvPr/>
            </p:nvSpPr>
            <p:spPr>
              <a:xfrm>
                <a:off x="0" y="0"/>
                <a:ext cx="1828800" cy="1266825"/>
              </a:xfrm>
              <a:prstGeom prst="flowChartDecis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04875" y="1266825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8" name="Text Box 20"/>
              <p:cNvSpPr txBox="1"/>
              <p:nvPr/>
            </p:nvSpPr>
            <p:spPr>
              <a:xfrm>
                <a:off x="157162" y="361950"/>
                <a:ext cx="1495425" cy="742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i="1" dirty="0" smtClean="0">
                    <a:effectLst/>
                    <a:latin typeface="Calibri"/>
                    <a:ea typeface="Calibri"/>
                    <a:cs typeface="Calibri"/>
                  </a:rPr>
                  <a:t>UTSA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6572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561205" y="4024026"/>
            <a:ext cx="1828800" cy="2466975"/>
            <a:chOff x="0" y="0"/>
            <a:chExt cx="1828800" cy="2466975"/>
          </a:xfrm>
        </p:grpSpPr>
        <p:sp>
          <p:nvSpPr>
            <p:cNvPr id="27" name="Flowchart: Decision 26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28800" y="6191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0" y="6191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904875" y="12668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1" name="Text Box 42"/>
            <p:cNvSpPr txBox="1"/>
            <p:nvPr/>
          </p:nvSpPr>
          <p:spPr>
            <a:xfrm>
              <a:off x="200025" y="333375"/>
              <a:ext cx="1495425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P-16+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6" name="Text Box 40"/>
          <p:cNvSpPr txBox="1"/>
          <p:nvPr/>
        </p:nvSpPr>
        <p:spPr>
          <a:xfrm>
            <a:off x="3876675" y="2534874"/>
            <a:ext cx="1428750" cy="1371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none" strike="noStrike" dirty="0">
                <a:effectLst/>
                <a:latin typeface="Felix Titling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none" strike="noStrike" dirty="0">
                <a:effectLst/>
                <a:latin typeface="Felix Titling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Scaffolding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Student</a:t>
            </a:r>
            <a:endParaRPr lang="en-US" sz="11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Success</a:t>
            </a:r>
            <a:endParaRPr lang="en-US" sz="11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815737" y="2066557"/>
            <a:ext cx="2256881" cy="2662319"/>
            <a:chOff x="0" y="0"/>
            <a:chExt cx="2027929" cy="2465680"/>
          </a:xfrm>
        </p:grpSpPr>
        <p:grpSp>
          <p:nvGrpSpPr>
            <p:cNvPr id="66" name="Group 65"/>
            <p:cNvGrpSpPr/>
            <p:nvPr/>
          </p:nvGrpSpPr>
          <p:grpSpPr>
            <a:xfrm>
              <a:off x="0" y="0"/>
              <a:ext cx="2027929" cy="2465680"/>
              <a:chOff x="0" y="0"/>
              <a:chExt cx="2027929" cy="2465680"/>
            </a:xfrm>
          </p:grpSpPr>
          <p:sp>
            <p:nvSpPr>
              <p:cNvPr id="68" name="Flowchart: Decision 67"/>
              <p:cNvSpPr/>
              <p:nvPr/>
            </p:nvSpPr>
            <p:spPr>
              <a:xfrm>
                <a:off x="0" y="0"/>
                <a:ext cx="1828800" cy="1266825"/>
              </a:xfrm>
              <a:prstGeom prst="flowChartDecis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929030" y="1265530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0" y="643738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71" name="Text Box 21"/>
              <p:cNvSpPr txBox="1"/>
              <p:nvPr/>
            </p:nvSpPr>
            <p:spPr>
              <a:xfrm>
                <a:off x="196005" y="341947"/>
                <a:ext cx="1831924" cy="742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1400" b="1" i="1" dirty="0" smtClean="0">
                    <a:effectLst/>
                    <a:latin typeface="Calibri"/>
                    <a:ea typeface="Calibri"/>
                    <a:cs typeface="Calibri"/>
                  </a:rPr>
                  <a:t>Palo Alto College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1400" b="1" i="1" dirty="0" smtClean="0">
                    <a:latin typeface="Calibri"/>
                    <a:ea typeface="Calibri"/>
                    <a:cs typeface="Calibri"/>
                  </a:rPr>
                  <a:t>San Antonio College</a:t>
                </a:r>
                <a:endParaRPr lang="en-US" sz="10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1816100" y="641350"/>
              <a:ext cx="0" cy="119985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2741930" y="4019263"/>
            <a:ext cx="1828800" cy="2447925"/>
            <a:chOff x="0" y="0"/>
            <a:chExt cx="1828800" cy="2447925"/>
          </a:xfrm>
        </p:grpSpPr>
        <p:sp>
          <p:nvSpPr>
            <p:cNvPr id="60" name="Flowchart: Decision 59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904875" y="12477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63" name="Text Box 41"/>
            <p:cNvSpPr txBox="1"/>
            <p:nvPr/>
          </p:nvSpPr>
          <p:spPr>
            <a:xfrm>
              <a:off x="209550" y="419100"/>
              <a:ext cx="1495425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ESC-20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828800" y="628650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3857625" y="2106778"/>
            <a:ext cx="1428750" cy="2531745"/>
            <a:chOff x="0" y="0"/>
            <a:chExt cx="1428750" cy="253174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0" y="628650"/>
              <a:ext cx="0" cy="140017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40" name="Group 39"/>
            <p:cNvGrpSpPr/>
            <p:nvPr/>
          </p:nvGrpSpPr>
          <p:grpSpPr>
            <a:xfrm>
              <a:off x="0" y="0"/>
              <a:ext cx="1428750" cy="2531745"/>
              <a:chOff x="0" y="0"/>
              <a:chExt cx="1428750" cy="253174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0" y="0"/>
                <a:ext cx="713105" cy="63055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714375" y="0"/>
                <a:ext cx="713740" cy="62801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428750" y="628650"/>
                <a:ext cx="0" cy="140017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0" y="2028825"/>
                <a:ext cx="713740" cy="5029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714375" y="2019300"/>
                <a:ext cx="714374" cy="50673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31157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40425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Expand awareness of and create regional </a:t>
            </a:r>
            <a:r>
              <a:rPr lang="en-US" dirty="0"/>
              <a:t>vertical alignment initiatives to </a:t>
            </a:r>
            <a:r>
              <a:rPr lang="en-US" dirty="0" smtClean="0"/>
              <a:t>prepare and support </a:t>
            </a:r>
            <a:r>
              <a:rPr lang="en-US" u="sng" dirty="0" smtClean="0"/>
              <a:t>students</a:t>
            </a:r>
            <a:r>
              <a:rPr lang="en-US" dirty="0" smtClean="0"/>
              <a:t> </a:t>
            </a:r>
            <a:r>
              <a:rPr lang="en-US" dirty="0"/>
              <a:t>who are </a:t>
            </a:r>
            <a:r>
              <a:rPr lang="en-US" dirty="0">
                <a:solidFill>
                  <a:srgbClr val="FF0000"/>
                </a:solidFill>
              </a:rPr>
              <a:t>college and career </a:t>
            </a:r>
            <a:r>
              <a:rPr lang="en-US" dirty="0" smtClean="0">
                <a:solidFill>
                  <a:srgbClr val="FF0000"/>
                </a:solidFill>
              </a:rPr>
              <a:t>ready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and implement strategies to close regional curriculum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processes to assess and celebrate regional progress in preparing college and career readied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best practices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</a:t>
            </a:r>
            <a:r>
              <a:rPr lang="en-US" dirty="0" smtClean="0">
                <a:solidFill>
                  <a:srgbClr val="FF0000"/>
                </a:solidFill>
              </a:rPr>
              <a:t>AVATAR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Too many secondary and postsecondary leaders and educators do not have </a:t>
            </a:r>
            <a:r>
              <a:rPr lang="en-US" u="sng" dirty="0" smtClean="0"/>
              <a:t>shared and accurate information</a:t>
            </a:r>
            <a:r>
              <a:rPr lang="en-US" dirty="0" smtClean="0"/>
              <a:t> and understanding of what students needs to know and do in order to be successful in postsecondary education and careers;</a:t>
            </a:r>
            <a:endParaRPr lang="en-US" dirty="0"/>
          </a:p>
          <a:p>
            <a:r>
              <a:rPr lang="en-US" dirty="0" smtClean="0"/>
              <a:t>Too many students are taking </a:t>
            </a:r>
            <a:r>
              <a:rPr lang="en-US" u="sng" dirty="0" smtClean="0"/>
              <a:t>developmental education</a:t>
            </a:r>
            <a:r>
              <a:rPr lang="en-US" dirty="0" smtClean="0"/>
              <a:t> at the postsecondary level; and</a:t>
            </a:r>
          </a:p>
          <a:p>
            <a:r>
              <a:rPr lang="en-US" dirty="0" smtClean="0"/>
              <a:t>Too many students enter postsecondary and do not </a:t>
            </a:r>
            <a:r>
              <a:rPr lang="en-US" u="sng" dirty="0" smtClean="0"/>
              <a:t>complete</a:t>
            </a:r>
            <a:r>
              <a:rPr lang="en-US" dirty="0" smtClean="0"/>
              <a:t> in a timely fashion</a:t>
            </a:r>
          </a:p>
        </p:txBody>
      </p:sp>
    </p:spTree>
    <p:extLst>
      <p:ext uri="{BB962C8B-B14F-4D97-AF65-F5344CB8AC3E}">
        <p14:creationId xmlns:p14="http://schemas.microsoft.com/office/powerpoint/2010/main" val="30444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771775" y="1069133"/>
            <a:ext cx="3505200" cy="5114925"/>
          </a:xfrm>
          <a:prstGeom prst="triangle">
            <a:avLst>
              <a:gd name="adj" fmla="val 497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01415" y="3659505"/>
            <a:ext cx="164592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75735" y="2796540"/>
            <a:ext cx="109728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81375" y="4522470"/>
            <a:ext cx="228600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61335" y="5385435"/>
            <a:ext cx="292608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50055" y="1933575"/>
            <a:ext cx="548640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99877" y="2090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5400">
                    <a:srgbClr val="FF0000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Critical Conversations</a:t>
            </a:r>
            <a:endParaRPr lang="en-US" sz="3600" b="1" dirty="0">
              <a:ln w="17780" cmpd="sng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25400">
                  <a:srgbClr val="FF0000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" y="1914525"/>
            <a:ext cx="45529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                      </a:t>
            </a:r>
            <a:r>
              <a:rPr lang="en-US" sz="1400" b="1" dirty="0" smtClean="0"/>
              <a:t>Student Success Assessments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           Dual Credit, Early College High Schools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                                Student Support Services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            Educational Policies and Practices		</a:t>
            </a:r>
            <a:endParaRPr lang="en-US" sz="1400" b="1" dirty="0"/>
          </a:p>
          <a:p>
            <a:r>
              <a:rPr lang="en-US" sz="1400" b="1" dirty="0" smtClean="0"/>
              <a:t>                 Classroom Instruction, Textbooks,</a:t>
            </a:r>
          </a:p>
          <a:p>
            <a:r>
              <a:rPr lang="en-US" sz="1400" b="1" dirty="0" smtClean="0"/>
              <a:t>                                                      Grading, etc.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                Discipline Specific Course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	Curriculum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 smtClean="0"/>
              <a:t>                  Texas Essential Knowledge</a:t>
            </a:r>
          </a:p>
          <a:p>
            <a:r>
              <a:rPr lang="en-US" sz="1400" b="1" dirty="0" smtClean="0"/>
              <a:t>                                               and Skills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98695" y="1806803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Impact of Developmental Education and</a:t>
            </a:r>
          </a:p>
          <a:p>
            <a:r>
              <a:rPr lang="en-US" sz="1400" b="1" dirty="0" smtClean="0"/>
              <a:t>          Texas Success Initiative</a:t>
            </a:r>
          </a:p>
          <a:p>
            <a:r>
              <a:rPr lang="en-US" sz="1400" b="1" dirty="0" smtClean="0"/>
              <a:t>  </a:t>
            </a:r>
            <a:r>
              <a:rPr lang="en-US" sz="1400" b="1" dirty="0"/>
              <a:t> </a:t>
            </a:r>
            <a:r>
              <a:rPr lang="en-US" sz="1400" b="1" dirty="0" smtClean="0"/>
              <a:t> Dual Credit, Early College High Schools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Student Support Services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    Educational Policies and Practices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     Classroom Instruction, Textbooks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Grading, etc.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          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Discipline Reference Course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   Profiles</a:t>
            </a:r>
          </a:p>
          <a:p>
            <a:endParaRPr lang="en-US" sz="1400" b="1" dirty="0"/>
          </a:p>
          <a:p>
            <a:r>
              <a:rPr lang="en-US" sz="1400" b="1" dirty="0" smtClean="0"/>
              <a:t>                             College &amp; Career Readiness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    </a:t>
            </a:r>
            <a:r>
              <a:rPr lang="en-US" sz="1400" b="1" dirty="0"/>
              <a:t> </a:t>
            </a:r>
            <a:r>
              <a:rPr lang="en-US" sz="1400" b="1" dirty="0" smtClean="0"/>
              <a:t>     Standards 		</a:t>
            </a:r>
          </a:p>
          <a:p>
            <a:r>
              <a:rPr lang="en-US" sz="1400" b="1" dirty="0" smtClean="0"/>
              <a:t>                              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04900" y="734496"/>
            <a:ext cx="1295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Secondary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975" y="734496"/>
            <a:ext cx="1905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Postsecondary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7335" y="1343263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Graduate College/Career Ready</a:t>
            </a:r>
            <a:endParaRPr lang="en-US" sz="1600" b="1" i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4667250" y="1343263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Graduate Career Ready</a:t>
            </a:r>
            <a:endParaRPr lang="en-US" sz="1600" b="1" i="1" u="sng" dirty="0"/>
          </a:p>
        </p:txBody>
      </p:sp>
    </p:spTree>
    <p:extLst>
      <p:ext uri="{BB962C8B-B14F-4D97-AF65-F5344CB8AC3E}">
        <p14:creationId xmlns:p14="http://schemas.microsoft.com/office/powerpoint/2010/main" val="14142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00" y="572417"/>
            <a:ext cx="3758992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4754" y="5219901"/>
            <a:ext cx="2108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HISD 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2802" y="4222757"/>
            <a:ext cx="2056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HISD </a:t>
            </a:r>
            <a:r>
              <a:rPr lang="en-US" sz="36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</a:t>
            </a:r>
            <a:endParaRPr lang="en-US" sz="3600" b="1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5131" y="2643603"/>
            <a:ext cx="38523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College &amp; Career </a:t>
            </a:r>
          </a:p>
          <a:p>
            <a:pPr algn="ctr"/>
            <a:r>
              <a:rPr lang="en-US" sz="36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Readiness</a:t>
            </a:r>
            <a:endParaRPr lang="en-US" sz="3600" b="1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CCRS</a:t>
            </a:r>
          </a:p>
          <a:p>
            <a:r>
              <a:rPr lang="en-US" dirty="0" smtClean="0"/>
              <a:t>TEKS</a:t>
            </a:r>
          </a:p>
          <a:p>
            <a:r>
              <a:rPr lang="en-US" dirty="0" smtClean="0"/>
              <a:t>Reference Course Profile</a:t>
            </a:r>
          </a:p>
        </p:txBody>
      </p:sp>
    </p:spTree>
    <p:extLst>
      <p:ext uri="{BB962C8B-B14F-4D97-AF65-F5344CB8AC3E}">
        <p14:creationId xmlns:p14="http://schemas.microsoft.com/office/powerpoint/2010/main" val="34742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335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Partnership Convening</vt:lpstr>
      <vt:lpstr>Norms for Collaboration</vt:lpstr>
      <vt:lpstr>PowerPoint Presentation</vt:lpstr>
      <vt:lpstr>AVATAR’s Goals</vt:lpstr>
      <vt:lpstr>Why Do We Need AVATAR?</vt:lpstr>
      <vt:lpstr>PowerPoint Presentation</vt:lpstr>
      <vt:lpstr>Regional Data</vt:lpstr>
      <vt:lpstr>Vertical Alignment</vt:lpstr>
      <vt:lpstr>Upcoming Regular Meeting Dates</vt:lpstr>
    </vt:vector>
  </TitlesOfParts>
  <Company>Region20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Krebs</dc:creator>
  <cp:lastModifiedBy>Quinn, Kerry</cp:lastModifiedBy>
  <cp:revision>16</cp:revision>
  <dcterms:created xsi:type="dcterms:W3CDTF">2012-09-13T19:30:22Z</dcterms:created>
  <dcterms:modified xsi:type="dcterms:W3CDTF">2012-11-07T20:51:05Z</dcterms:modified>
</cp:coreProperties>
</file>