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4"/>
  </p:notesMasterIdLst>
  <p:sldIdLst>
    <p:sldId id="256" r:id="rId2"/>
    <p:sldId id="258" r:id="rId3"/>
    <p:sldId id="259" r:id="rId4"/>
    <p:sldId id="268" r:id="rId5"/>
    <p:sldId id="267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69"/>
    <a:srgbClr val="FF4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6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7456C-DB0F-E64D-882B-2208EE29A9B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32707-C28D-3C45-B0D8-5EE0E92DE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3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C32707-C28D-3C45-B0D8-5EE0E92DEB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03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TitleSl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3563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267" y="919691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4267" y="26416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56350"/>
            <a:ext cx="2133600" cy="501650"/>
          </a:xfrm>
        </p:spPr>
        <p:txBody>
          <a:bodyPr/>
          <a:lstStyle/>
          <a:p>
            <a:fld id="{451DEABC-D766-4322-8E78-B830FAE35C72}" type="datetime4">
              <a:rPr lang="en-US" smtClean="0"/>
              <a:pPr/>
              <a:t>February 3, 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9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3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1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5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February 3, 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9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1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7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5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February 3,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ooter.jp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279" y="6335000"/>
            <a:ext cx="9196373" cy="52954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144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144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February 3, 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6758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8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Helvetica Neue"/>
          <a:ea typeface="+mj-ea"/>
          <a:cs typeface="Helvetica Neue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b="0" i="0" kern="1200">
          <a:solidFill>
            <a:schemeClr val="tx1"/>
          </a:solidFill>
          <a:latin typeface="Helvetica Neue"/>
          <a:ea typeface="+mn-ea"/>
          <a:cs typeface="Helvetica Neue"/>
        </a:defRPr>
      </a:lvl1pPr>
      <a:lvl2pPr marL="347663" indent="-347663" algn="l" defTabSz="457200" rtl="0" eaLnBrk="1" latinLnBrk="0" hangingPunct="1">
        <a:spcBef>
          <a:spcPct val="20000"/>
        </a:spcBef>
        <a:buClr>
          <a:srgbClr val="FF4C00"/>
        </a:buClr>
        <a:buFont typeface="Lucida Grande"/>
        <a:buChar char="■"/>
        <a:defRPr sz="2800" b="0" i="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685800" indent="-338138" algn="l" defTabSz="457200" rtl="0" eaLnBrk="1" latinLnBrk="0" hangingPunct="1">
        <a:spcBef>
          <a:spcPct val="20000"/>
        </a:spcBef>
        <a:buClr>
          <a:srgbClr val="646469"/>
        </a:buClr>
        <a:buFont typeface="Lucida Grande"/>
        <a:buChar char="■"/>
        <a:defRPr sz="2400" b="0" i="0" kern="1200">
          <a:solidFill>
            <a:schemeClr val="tx1"/>
          </a:solidFill>
          <a:latin typeface="Helvetica Neue"/>
          <a:ea typeface="+mn-ea"/>
          <a:cs typeface="Helvetica Neue"/>
        </a:defRPr>
      </a:lvl3pPr>
      <a:lvl4pPr marL="914400" indent="-287338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SzPct val="100000"/>
        <a:buFont typeface="Lucida Grande"/>
        <a:buChar char="■"/>
        <a:defRPr sz="2000" b="0" i="0" kern="1200">
          <a:solidFill>
            <a:schemeClr val="tx1"/>
          </a:solidFill>
          <a:latin typeface="Helvetica Neue"/>
          <a:ea typeface="+mn-ea"/>
          <a:cs typeface="Helvetica Neue"/>
        </a:defRPr>
      </a:lvl4pPr>
      <a:lvl5pPr marL="1262063" indent="-347663" algn="l" defTabSz="457200" rtl="0" eaLnBrk="1" latinLnBrk="0" hangingPunct="1">
        <a:spcBef>
          <a:spcPct val="20000"/>
        </a:spcBef>
        <a:buClr>
          <a:schemeClr val="bg1">
            <a:lumMod val="85000"/>
          </a:schemeClr>
        </a:buClr>
        <a:buSzPct val="100000"/>
        <a:buFont typeface="Lucida Grande"/>
        <a:buChar char="■"/>
        <a:defRPr sz="2000" b="0" i="0" kern="1200">
          <a:solidFill>
            <a:schemeClr val="tx1"/>
          </a:solidFill>
          <a:latin typeface="Helvetica Neue"/>
          <a:ea typeface="+mn-ea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7378" y="629920"/>
            <a:ext cx="8477165" cy="246989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400" dirty="0" smtClean="0"/>
              <a:t>The University of Texas Rio Grande Valley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P-16 Outreach</a:t>
            </a:r>
          </a:p>
          <a:p>
            <a:pPr algn="ctr"/>
            <a:r>
              <a:rPr lang="en-US" sz="2000" dirty="0" smtClean="0"/>
              <a:t>Barbara Jean Garza</a:t>
            </a:r>
            <a:br>
              <a:rPr lang="en-US" sz="2000" dirty="0" smtClean="0"/>
            </a:br>
            <a:r>
              <a:rPr lang="en-US" sz="2000" dirty="0" smtClean="0"/>
              <a:t>Director of P-16 Outreach</a:t>
            </a:r>
          </a:p>
          <a:p>
            <a:pPr algn="ctr"/>
            <a:r>
              <a:rPr lang="en-US" sz="2000" dirty="0" smtClean="0"/>
              <a:t>Barbara.garza@utrgv.edu</a:t>
            </a:r>
          </a:p>
          <a:p>
            <a:pPr algn="ctr"/>
            <a:r>
              <a:rPr lang="en-US" sz="2000" dirty="0" smtClean="0"/>
              <a:t>956-665-7597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131" y="4809280"/>
            <a:ext cx="2269658" cy="175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05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should take these college prep course(s)?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“Bubble” students who want to go to college and have passed their End of Course (EOC) exams in reading, writing, and/or math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Not yet college ready in Math, Reading or Writing</a:t>
            </a:r>
          </a:p>
        </p:txBody>
      </p:sp>
    </p:spTree>
    <p:extLst>
      <p:ext uri="{BB962C8B-B14F-4D97-AF65-F5344CB8AC3E}">
        <p14:creationId xmlns:p14="http://schemas.microsoft.com/office/powerpoint/2010/main" val="103345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Start Time for ELA and Math beginning of the semester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Need full year of work to be college ready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Mandatory Trainings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0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7378" y="629920"/>
            <a:ext cx="8477165" cy="2469896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The University of Texas Rio Grande Valley</a:t>
            </a:r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THANK YOU!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131" y="4809280"/>
            <a:ext cx="2269658" cy="175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45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u="sng" dirty="0">
                <a:latin typeface="Century Gothic" panose="020B0502020202020204" pitchFamily="34" charset="0"/>
              </a:rPr>
              <a:t>Mission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The Office of P-16 Outreach, under the Division of Student </a:t>
            </a:r>
            <a:r>
              <a:rPr lang="en-US" sz="1600" dirty="0" smtClean="0">
                <a:latin typeface="Century Gothic" panose="020B0502020202020204" pitchFamily="34" charset="0"/>
              </a:rPr>
              <a:t>Success, and Educational Outreach at </a:t>
            </a:r>
            <a:r>
              <a:rPr lang="en-US" sz="1600" dirty="0">
                <a:latin typeface="Century Gothic" panose="020B0502020202020204" pitchFamily="34" charset="0"/>
              </a:rPr>
              <a:t>UTRGV </a:t>
            </a:r>
            <a:r>
              <a:rPr lang="en-US" sz="1600" dirty="0" smtClean="0">
                <a:latin typeface="Century Gothic" panose="020B0502020202020204" pitchFamily="34" charset="0"/>
              </a:rPr>
              <a:t>provides </a:t>
            </a:r>
            <a:r>
              <a:rPr lang="en-US" sz="1600" dirty="0">
                <a:latin typeface="Century Gothic" panose="020B0502020202020204" pitchFamily="34" charset="0"/>
              </a:rPr>
              <a:t>outreach services in support of </a:t>
            </a:r>
            <a:r>
              <a:rPr lang="en-US" sz="1600" dirty="0" smtClean="0">
                <a:latin typeface="Century Gothic" panose="020B0502020202020204" pitchFamily="34" charset="0"/>
              </a:rPr>
              <a:t>Closing </a:t>
            </a:r>
            <a:r>
              <a:rPr lang="en-US" sz="1600" dirty="0">
                <a:latin typeface="Century Gothic" panose="020B0502020202020204" pitchFamily="34" charset="0"/>
              </a:rPr>
              <a:t>the </a:t>
            </a:r>
            <a:r>
              <a:rPr lang="en-US" sz="1600" dirty="0" smtClean="0">
                <a:latin typeface="Century Gothic" panose="020B0502020202020204" pitchFamily="34" charset="0"/>
              </a:rPr>
              <a:t>Gaps, Generation Texas, and the 60x30TX state initiatives</a:t>
            </a:r>
            <a:r>
              <a:rPr lang="en-US" sz="1600" dirty="0">
                <a:latin typeface="Century Gothic" panose="020B0502020202020204" pitchFamily="34" charset="0"/>
              </a:rPr>
              <a:t>. (State Recognized movements)</a:t>
            </a:r>
          </a:p>
          <a:p>
            <a:endParaRPr lang="en-US" sz="18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Efforts are clustered around the following principal services: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The Mother-Daughter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Go Centers/Collegiate G-Force Mentorship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Generation Texas Movement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Migrant Outreach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Summer Enrichment Programs and Conferences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P-16 </a:t>
            </a:r>
            <a:r>
              <a:rPr lang="en-US" sz="1600" dirty="0">
                <a:latin typeface="Century Gothic" panose="020B0502020202020204" pitchFamily="34" charset="0"/>
              </a:rPr>
              <a:t>Council </a:t>
            </a:r>
            <a:r>
              <a:rPr lang="en-US" sz="1600" dirty="0" smtClean="0">
                <a:latin typeface="Century Gothic" panose="020B0502020202020204" pitchFamily="34" charset="0"/>
              </a:rPr>
              <a:t>Presence and </a:t>
            </a:r>
            <a:r>
              <a:rPr lang="en-US" sz="1600" dirty="0">
                <a:latin typeface="Century Gothic" panose="020B0502020202020204" pitchFamily="34" charset="0"/>
              </a:rPr>
              <a:t>other </a:t>
            </a:r>
            <a:r>
              <a:rPr lang="en-US" sz="1600" dirty="0" smtClean="0">
                <a:latin typeface="Century Gothic" panose="020B0502020202020204" pitchFamily="34" charset="0"/>
              </a:rPr>
              <a:t>Statewide </a:t>
            </a:r>
            <a:r>
              <a:rPr lang="en-US" sz="1600" dirty="0">
                <a:latin typeface="Century Gothic" panose="020B0502020202020204" pitchFamily="34" charset="0"/>
              </a:rPr>
              <a:t>Partnerships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6" t="28024" r="20612" b="31724"/>
          <a:stretch/>
        </p:blipFill>
        <p:spPr>
          <a:xfrm>
            <a:off x="3992594" y="233662"/>
            <a:ext cx="1700700" cy="88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9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60x30TX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030" r="7930"/>
          <a:stretch/>
        </p:blipFill>
        <p:spPr>
          <a:xfrm>
            <a:off x="164592" y="1582298"/>
            <a:ext cx="4114800" cy="3757798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4629114" y="1829344"/>
            <a:ext cx="4213134" cy="3396585"/>
            <a:chOff x="4672584" y="1244128"/>
            <a:chExt cx="4213134" cy="339658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81728" y="1244128"/>
              <a:ext cx="4203990" cy="847053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17145" y="2061689"/>
              <a:ext cx="4159429" cy="88925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5"/>
            <a:srcRect r="817"/>
            <a:stretch/>
          </p:blipFill>
          <p:spPr>
            <a:xfrm>
              <a:off x="4672585" y="2948883"/>
              <a:ext cx="4169663" cy="83537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72584" y="3799501"/>
              <a:ext cx="4203991" cy="8412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821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Collegiate Mentorship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Funded by THECB</a:t>
            </a:r>
          </a:p>
          <a:p>
            <a:pPr marL="804863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UTRGV awarded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highest award across the state! </a:t>
            </a:r>
          </a:p>
          <a:p>
            <a:pPr marL="804863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Funding awards college students at UTRGV the opportunity to serve as mentors in valley high schools and support their peers through college transition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02" y="4717193"/>
            <a:ext cx="1966823" cy="14751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4" t="19711" r="15634" b="30547"/>
          <a:stretch/>
        </p:blipFill>
        <p:spPr>
          <a:xfrm>
            <a:off x="3090848" y="4796283"/>
            <a:ext cx="2654346" cy="138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015" y="4796283"/>
            <a:ext cx="1975406" cy="13169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30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 Texas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800" u="sng" dirty="0"/>
              <a:t>Generation Texas (</a:t>
            </a:r>
            <a:r>
              <a:rPr lang="en-US" sz="1800" u="sng" dirty="0" err="1"/>
              <a:t>GenTX</a:t>
            </a:r>
            <a:r>
              <a:rPr lang="en-US" sz="1800" u="sng" dirty="0"/>
              <a:t>)</a:t>
            </a:r>
            <a:endParaRPr lang="en-US" sz="1800" dirty="0"/>
          </a:p>
          <a:p>
            <a:r>
              <a:rPr lang="en-US" sz="1800" dirty="0"/>
              <a:t> </a:t>
            </a:r>
          </a:p>
          <a:p>
            <a:r>
              <a:rPr lang="en-US" sz="1800" dirty="0"/>
              <a:t>One of the goals of Generation Texas is to promote a college going culture and help high school students, especially first-generation students, navigate their way to and through higher education. When </a:t>
            </a:r>
            <a:r>
              <a:rPr lang="en-US" sz="1800" dirty="0" err="1"/>
              <a:t>GenTX</a:t>
            </a:r>
            <a:r>
              <a:rPr lang="en-US" sz="1800" dirty="0"/>
              <a:t> students graduate from higher education, they will contribute to the 60x30 Goal and to the Completion Goal. The Generation Texas initiative will continue through the new plan, and remain a portal for college-going information, advice, and resources.  </a:t>
            </a:r>
            <a:r>
              <a:rPr lang="en-US" sz="1800" dirty="0" err="1"/>
              <a:t>GenTX</a:t>
            </a:r>
            <a:r>
              <a:rPr lang="en-US" sz="1800" dirty="0"/>
              <a:t> has several key initiatives planned for 2015 – 2016.  The events include </a:t>
            </a:r>
            <a:r>
              <a:rPr lang="en-US" sz="1800" dirty="0" err="1"/>
              <a:t>GenTX</a:t>
            </a:r>
            <a:r>
              <a:rPr lang="en-US" sz="1800" dirty="0"/>
              <a:t> College Application Week, </a:t>
            </a:r>
            <a:r>
              <a:rPr lang="en-US" sz="1800" dirty="0" err="1"/>
              <a:t>GenTX</a:t>
            </a:r>
            <a:r>
              <a:rPr lang="en-US" sz="1800" dirty="0"/>
              <a:t> FAFSA Workshops, and </a:t>
            </a:r>
            <a:r>
              <a:rPr lang="en-US" sz="1800" dirty="0" err="1"/>
              <a:t>GenTX</a:t>
            </a:r>
            <a:r>
              <a:rPr lang="en-US" sz="1800" dirty="0"/>
              <a:t> Decision Day.</a:t>
            </a:r>
          </a:p>
          <a:p>
            <a:endParaRPr lang="en-US" sz="1800" u="sng" dirty="0" smtClean="0"/>
          </a:p>
          <a:p>
            <a:r>
              <a:rPr lang="en-US" sz="1800" u="sng" dirty="0" err="1"/>
              <a:t>GenTX</a:t>
            </a:r>
            <a:r>
              <a:rPr lang="en-US" sz="1800" u="sng" dirty="0"/>
              <a:t> Day Participation 2015 included the following: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29,913 Admission Applications submitted, including 10,000+ Seniors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25,000 K-12 Students involved in College and Career Readiness Activities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33,159 </a:t>
            </a:r>
            <a:r>
              <a:rPr lang="en-US" sz="1800" dirty="0" smtClean="0"/>
              <a:t>Facebook </a:t>
            </a:r>
            <a:r>
              <a:rPr lang="en-US" sz="1800" dirty="0"/>
              <a:t>impressions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8,767 </a:t>
            </a:r>
            <a:r>
              <a:rPr lang="en-US" sz="1800" dirty="0" err="1"/>
              <a:t>GenTX</a:t>
            </a:r>
            <a:r>
              <a:rPr lang="en-US" sz="1800" dirty="0"/>
              <a:t> Twitter impressions</a:t>
            </a:r>
          </a:p>
          <a:p>
            <a:endParaRPr lang="en-US" sz="1800" u="sng" dirty="0"/>
          </a:p>
          <a:p>
            <a:r>
              <a:rPr lang="en-US" sz="1800" u="sng" dirty="0" smtClean="0"/>
              <a:t>Important Dates: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err="1"/>
              <a:t>GenTX</a:t>
            </a:r>
            <a:r>
              <a:rPr lang="en-US" sz="1800" b="1" dirty="0"/>
              <a:t> College Application Week (November 16-21, 2015)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Generation Texas (</a:t>
            </a:r>
            <a:r>
              <a:rPr lang="en-US" sz="1800" b="1" dirty="0" err="1"/>
              <a:t>GenTX</a:t>
            </a:r>
            <a:r>
              <a:rPr lang="en-US" sz="1800" b="1" dirty="0"/>
              <a:t>) FAFSA Workshops (February 1-28, 2016)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Generation Texas (</a:t>
            </a:r>
            <a:r>
              <a:rPr lang="en-US" sz="1800" b="1" dirty="0" err="1"/>
              <a:t>GenTX</a:t>
            </a:r>
            <a:r>
              <a:rPr lang="en-US" sz="1800" b="1" dirty="0"/>
              <a:t>) Decision Day (May 6, 2016)</a:t>
            </a:r>
            <a:endParaRPr lang="en-US" sz="1800" dirty="0"/>
          </a:p>
          <a:p>
            <a:endParaRPr lang="en-US" sz="1800" u="sng" dirty="0" smtClean="0"/>
          </a:p>
          <a:p>
            <a:endParaRPr lang="en-US" sz="1800" u="sng" dirty="0"/>
          </a:p>
          <a:p>
            <a:endParaRPr lang="en-US" sz="1800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898" y="176791"/>
            <a:ext cx="1287846" cy="142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5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7378" y="629920"/>
            <a:ext cx="8477165" cy="2744216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The University of Texas Rio Grande Valley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College Prep Courses</a:t>
            </a:r>
          </a:p>
          <a:p>
            <a:pPr algn="ctr"/>
            <a:r>
              <a:rPr lang="en-US" sz="2000" dirty="0" smtClean="0"/>
              <a:t>College of Education and P-16 Integration</a:t>
            </a:r>
          </a:p>
          <a:p>
            <a:pPr algn="ctr"/>
            <a:r>
              <a:rPr lang="en-US" sz="2000" dirty="0" smtClean="0"/>
              <a:t>Shirley J. Mills</a:t>
            </a:r>
            <a:br>
              <a:rPr lang="en-US" sz="2000" dirty="0" smtClean="0"/>
            </a:br>
            <a:r>
              <a:rPr lang="en-US" sz="2000" dirty="0" smtClean="0"/>
              <a:t>Shirley.mills@utrgv.edu</a:t>
            </a:r>
          </a:p>
          <a:p>
            <a:pPr algn="ctr"/>
            <a:r>
              <a:rPr lang="en-US" sz="2000" dirty="0" smtClean="0"/>
              <a:t>956-665-7427</a:t>
            </a:r>
            <a:endParaRPr lang="en-US" sz="2000" dirty="0"/>
          </a:p>
        </p:txBody>
      </p:sp>
      <p:pic>
        <p:nvPicPr>
          <p:cNvPr id="3" name="Picture 2" descr="UTRGV Logo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460" y="5038345"/>
            <a:ext cx="1627000" cy="122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40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REGION I AND REGION II MOA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448733" y="1621093"/>
            <a:ext cx="4184035" cy="463082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Texas A&amp;M International University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Coastal Bend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Del Mar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Texas A&amp;M University Corpus Christi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Texas A&amp;M University Kingsville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61369" y="1621093"/>
            <a:ext cx="4184034" cy="38807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1pPr>
            <a:lvl2pPr marL="347663" indent="-347663" algn="l" defTabSz="457200" rtl="0" eaLnBrk="1" latinLnBrk="0" hangingPunct="1">
              <a:spcBef>
                <a:spcPct val="20000"/>
              </a:spcBef>
              <a:buClr>
                <a:srgbClr val="FF4C00"/>
              </a:buClr>
              <a:buFont typeface="Lucida Grande"/>
              <a:buChar char="■"/>
              <a:defRPr sz="28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685800" indent="-338138" algn="l" defTabSz="457200" rtl="0" eaLnBrk="1" latinLnBrk="0" hangingPunct="1">
              <a:spcBef>
                <a:spcPct val="20000"/>
              </a:spcBef>
              <a:buClr>
                <a:srgbClr val="646469"/>
              </a:buClr>
              <a:buFont typeface="Lucida Grande"/>
              <a:buChar char="■"/>
              <a:defRPr sz="24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3pPr>
            <a:lvl4pPr marL="914400" indent="-287338" algn="l" defTabSz="4572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SzPct val="100000"/>
              <a:buFont typeface="Lucida Grande"/>
              <a:buChar char="■"/>
              <a:defRPr sz="20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1262063" indent="-347663" algn="l" defTabSz="457200" rtl="0" eaLnBrk="1" latinLnBrk="0" hangingPunct="1">
              <a:spcBef>
                <a:spcPct val="20000"/>
              </a:spcBef>
              <a:buClr>
                <a:schemeClr val="bg1">
                  <a:lumMod val="85000"/>
                </a:schemeClr>
              </a:buClr>
              <a:buSzPct val="100000"/>
              <a:buFont typeface="Lucida Grande"/>
              <a:buChar char="■"/>
              <a:defRPr sz="20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University of Texas Rio Grande Valley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South Texas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Texas </a:t>
            </a:r>
            <a:r>
              <a:rPr lang="en-US" sz="2400" dirty="0" err="1" smtClean="0"/>
              <a:t>Southmost</a:t>
            </a:r>
            <a:r>
              <a:rPr lang="en-US" sz="2400" dirty="0" smtClean="0"/>
              <a:t>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Texas State Technical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Laredo Community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503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Prep Courses (CPC)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Not a test prep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College readiness courses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Math assignments are online but requires teacher support during class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ELA has an online book; requires full time teacher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72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Successful Course Completion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Both courses require a 70% for the final course grade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Math final exam requires 70% or higher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ELA requires 70% for Final Portfolio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Is effective for TWO years for student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23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350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Helvetica Neue</vt:lpstr>
      <vt:lpstr>Lucida Grande</vt:lpstr>
      <vt:lpstr>Office Theme</vt:lpstr>
      <vt:lpstr>PowerPoint Presentation</vt:lpstr>
      <vt:lpstr>PowerPoint Presentation</vt:lpstr>
      <vt:lpstr>60x30TX</vt:lpstr>
      <vt:lpstr>Collegiate Mentorship Program</vt:lpstr>
      <vt:lpstr>Generation Texas</vt:lpstr>
      <vt:lpstr>PowerPoint Presentation</vt:lpstr>
      <vt:lpstr>REGION I AND REGION II MOA</vt:lpstr>
      <vt:lpstr>College Prep Courses (CPC)</vt:lpstr>
      <vt:lpstr>Successful Course Completion</vt:lpstr>
      <vt:lpstr>Who should take these college prep course(s)? </vt:lpstr>
      <vt:lpstr>Possible Issues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MarkKeele</dc:creator>
  <cp:lastModifiedBy>Sternberg, Judy</cp:lastModifiedBy>
  <cp:revision>19</cp:revision>
  <dcterms:created xsi:type="dcterms:W3CDTF">2015-06-05T12:35:09Z</dcterms:created>
  <dcterms:modified xsi:type="dcterms:W3CDTF">2016-02-03T18:01:55Z</dcterms:modified>
</cp:coreProperties>
</file>