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31"/>
  </p:notesMasterIdLst>
  <p:handoutMasterIdLst>
    <p:handoutMasterId r:id="rId32"/>
  </p:handoutMasterIdLst>
  <p:sldIdLst>
    <p:sldId id="256" r:id="rId2"/>
    <p:sldId id="523" r:id="rId3"/>
    <p:sldId id="524" r:id="rId4"/>
    <p:sldId id="517" r:id="rId5"/>
    <p:sldId id="520" r:id="rId6"/>
    <p:sldId id="516" r:id="rId7"/>
    <p:sldId id="519" r:id="rId8"/>
    <p:sldId id="431" r:id="rId9"/>
    <p:sldId id="521" r:id="rId10"/>
    <p:sldId id="527" r:id="rId11"/>
    <p:sldId id="529" r:id="rId12"/>
    <p:sldId id="532" r:id="rId13"/>
    <p:sldId id="533" r:id="rId14"/>
    <p:sldId id="530" r:id="rId15"/>
    <p:sldId id="534" r:id="rId16"/>
    <p:sldId id="535" r:id="rId17"/>
    <p:sldId id="536" r:id="rId18"/>
    <p:sldId id="537" r:id="rId19"/>
    <p:sldId id="528" r:id="rId20"/>
    <p:sldId id="538" r:id="rId21"/>
    <p:sldId id="539" r:id="rId22"/>
    <p:sldId id="540" r:id="rId23"/>
    <p:sldId id="525" r:id="rId24"/>
    <p:sldId id="541" r:id="rId25"/>
    <p:sldId id="542" r:id="rId26"/>
    <p:sldId id="543" r:id="rId27"/>
    <p:sldId id="544" r:id="rId28"/>
    <p:sldId id="546" r:id="rId29"/>
    <p:sldId id="545" r:id="rId3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9A9A9"/>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88933" autoAdjust="0"/>
  </p:normalViewPr>
  <p:slideViewPr>
    <p:cSldViewPr>
      <p:cViewPr varScale="1">
        <p:scale>
          <a:sx n="116" d="100"/>
          <a:sy n="116" d="100"/>
        </p:scale>
        <p:origin x="1416" y="10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862" cy="464979"/>
          </a:xfrm>
          <a:prstGeom prst="rect">
            <a:avLst/>
          </a:prstGeom>
        </p:spPr>
        <p:txBody>
          <a:bodyPr vert="horz" lIns="91403" tIns="45702" rIns="91403" bIns="45702" rtlCol="0"/>
          <a:lstStyle>
            <a:lvl1pPr algn="l">
              <a:defRPr sz="1200"/>
            </a:lvl1pPr>
          </a:lstStyle>
          <a:p>
            <a:endParaRPr lang="en-US"/>
          </a:p>
        </p:txBody>
      </p:sp>
      <p:sp>
        <p:nvSpPr>
          <p:cNvPr id="3" name="Date Placeholder 2"/>
          <p:cNvSpPr>
            <a:spLocks noGrp="1"/>
          </p:cNvSpPr>
          <p:nvPr>
            <p:ph type="dt" sz="quarter" idx="1"/>
          </p:nvPr>
        </p:nvSpPr>
        <p:spPr>
          <a:xfrm>
            <a:off x="3976477" y="0"/>
            <a:ext cx="3041862" cy="464979"/>
          </a:xfrm>
          <a:prstGeom prst="rect">
            <a:avLst/>
          </a:prstGeom>
        </p:spPr>
        <p:txBody>
          <a:bodyPr vert="horz" lIns="91403" tIns="45702" rIns="91403" bIns="45702" rtlCol="0"/>
          <a:lstStyle>
            <a:lvl1pPr algn="r">
              <a:defRPr sz="1200"/>
            </a:lvl1pPr>
          </a:lstStyle>
          <a:p>
            <a:fld id="{902A2E31-2DF4-461F-BF4D-05B59D2F2A18}" type="datetimeFigureOut">
              <a:rPr lang="en-US" smtClean="0"/>
              <a:t>6/28/2016</a:t>
            </a:fld>
            <a:endParaRPr lang="en-US"/>
          </a:p>
        </p:txBody>
      </p:sp>
      <p:sp>
        <p:nvSpPr>
          <p:cNvPr id="4" name="Footer Placeholder 3"/>
          <p:cNvSpPr>
            <a:spLocks noGrp="1"/>
          </p:cNvSpPr>
          <p:nvPr>
            <p:ph type="ftr" sz="quarter" idx="2"/>
          </p:nvPr>
        </p:nvSpPr>
        <p:spPr>
          <a:xfrm>
            <a:off x="0" y="8839359"/>
            <a:ext cx="3041862" cy="464979"/>
          </a:xfrm>
          <a:prstGeom prst="rect">
            <a:avLst/>
          </a:prstGeom>
        </p:spPr>
        <p:txBody>
          <a:bodyPr vert="horz" lIns="91403" tIns="45702" rIns="91403" bIns="45702" rtlCol="0" anchor="b"/>
          <a:lstStyle>
            <a:lvl1pPr algn="l">
              <a:defRPr sz="1200"/>
            </a:lvl1pPr>
          </a:lstStyle>
          <a:p>
            <a:endParaRPr lang="en-US"/>
          </a:p>
        </p:txBody>
      </p:sp>
      <p:sp>
        <p:nvSpPr>
          <p:cNvPr id="5" name="Slide Number Placeholder 4"/>
          <p:cNvSpPr>
            <a:spLocks noGrp="1"/>
          </p:cNvSpPr>
          <p:nvPr>
            <p:ph type="sldNum" sz="quarter" idx="3"/>
          </p:nvPr>
        </p:nvSpPr>
        <p:spPr>
          <a:xfrm>
            <a:off x="3976477" y="8839359"/>
            <a:ext cx="3041862" cy="464979"/>
          </a:xfrm>
          <a:prstGeom prst="rect">
            <a:avLst/>
          </a:prstGeom>
        </p:spPr>
        <p:txBody>
          <a:bodyPr vert="horz" lIns="91403" tIns="45702" rIns="91403" bIns="45702" rtlCol="0" anchor="b"/>
          <a:lstStyle>
            <a:lvl1pPr algn="r">
              <a:defRPr sz="1200"/>
            </a:lvl1pPr>
          </a:lstStyle>
          <a:p>
            <a:fld id="{DF72D963-B8C8-4BC8-A0E0-632B46C8F4BA}" type="slidenum">
              <a:rPr lang="en-US" smtClean="0"/>
              <a:t>‹#›</a:t>
            </a:fld>
            <a:endParaRPr lang="en-US"/>
          </a:p>
        </p:txBody>
      </p:sp>
    </p:spTree>
    <p:extLst>
      <p:ext uri="{BB962C8B-B14F-4D97-AF65-F5344CB8AC3E}">
        <p14:creationId xmlns:p14="http://schemas.microsoft.com/office/powerpoint/2010/main" val="124870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5296"/>
          </a:xfrm>
          <a:prstGeom prst="rect">
            <a:avLst/>
          </a:prstGeom>
        </p:spPr>
        <p:txBody>
          <a:bodyPr vert="horz" lIns="93280" tIns="46640" rIns="93280" bIns="46640" rtlCol="0"/>
          <a:lstStyle>
            <a:lvl1pPr algn="l">
              <a:defRPr sz="1200"/>
            </a:lvl1pPr>
          </a:lstStyle>
          <a:p>
            <a:endParaRPr lang="en-US" dirty="0"/>
          </a:p>
        </p:txBody>
      </p:sp>
      <p:sp>
        <p:nvSpPr>
          <p:cNvPr id="3" name="Date Placeholder 2"/>
          <p:cNvSpPr>
            <a:spLocks noGrp="1"/>
          </p:cNvSpPr>
          <p:nvPr>
            <p:ph type="dt" idx="1"/>
          </p:nvPr>
        </p:nvSpPr>
        <p:spPr>
          <a:xfrm>
            <a:off x="3976334" y="1"/>
            <a:ext cx="3041967" cy="465296"/>
          </a:xfrm>
          <a:prstGeom prst="rect">
            <a:avLst/>
          </a:prstGeom>
        </p:spPr>
        <p:txBody>
          <a:bodyPr vert="horz" lIns="93280" tIns="46640" rIns="93280" bIns="46640" rtlCol="0"/>
          <a:lstStyle>
            <a:lvl1pPr algn="r">
              <a:defRPr sz="1200"/>
            </a:lvl1pPr>
          </a:lstStyle>
          <a:p>
            <a:fld id="{E6D5796A-7CDB-40B9-A11F-D421A28B91ED}" type="datetimeFigureOut">
              <a:rPr lang="en-US" smtClean="0"/>
              <a:pPr/>
              <a:t>6/28/2016</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0" tIns="46640" rIns="93280" bIns="46640"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0" tIns="46640" rIns="93280" bIns="466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9015"/>
            <a:ext cx="3041967" cy="465296"/>
          </a:xfrm>
          <a:prstGeom prst="rect">
            <a:avLst/>
          </a:prstGeom>
        </p:spPr>
        <p:txBody>
          <a:bodyPr vert="horz" lIns="93280" tIns="46640" rIns="93280" bIns="466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4" y="8839015"/>
            <a:ext cx="3041967" cy="465296"/>
          </a:xfrm>
          <a:prstGeom prst="rect">
            <a:avLst/>
          </a:prstGeom>
        </p:spPr>
        <p:txBody>
          <a:bodyPr vert="horz" lIns="93280" tIns="46640" rIns="93280" bIns="46640"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a:t>
            </a:fld>
            <a:endParaRPr lang="en-US" dirty="0"/>
          </a:p>
        </p:txBody>
      </p:sp>
    </p:spTree>
    <p:extLst>
      <p:ext uri="{BB962C8B-B14F-4D97-AF65-F5344CB8AC3E}">
        <p14:creationId xmlns:p14="http://schemas.microsoft.com/office/powerpoint/2010/main" val="66936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4</a:t>
            </a:fld>
            <a:endParaRPr lang="en-US" dirty="0"/>
          </a:p>
        </p:txBody>
      </p:sp>
    </p:spTree>
    <p:extLst>
      <p:ext uri="{BB962C8B-B14F-4D97-AF65-F5344CB8AC3E}">
        <p14:creationId xmlns:p14="http://schemas.microsoft.com/office/powerpoint/2010/main" val="158812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6</a:t>
            </a:fld>
            <a:endParaRPr lang="en-US" dirty="0"/>
          </a:p>
        </p:txBody>
      </p:sp>
    </p:spTree>
    <p:extLst>
      <p:ext uri="{BB962C8B-B14F-4D97-AF65-F5344CB8AC3E}">
        <p14:creationId xmlns:p14="http://schemas.microsoft.com/office/powerpoint/2010/main" val="383561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8</a:t>
            </a:fld>
            <a:endParaRPr lang="en-US" dirty="0"/>
          </a:p>
        </p:txBody>
      </p:sp>
    </p:spTree>
    <p:extLst>
      <p:ext uri="{BB962C8B-B14F-4D97-AF65-F5344CB8AC3E}">
        <p14:creationId xmlns:p14="http://schemas.microsoft.com/office/powerpoint/2010/main" val="81722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defTabSz="910188">
              <a:defRPr/>
            </a:pPr>
            <a:r>
              <a:rPr lang="en-US" dirty="0" smtClean="0"/>
              <a:t>HB 5 requires that the endorsement will be placed on the diploma and transcript.</a:t>
            </a:r>
          </a:p>
          <a:p>
            <a:endParaRPr lang="en-US" dirty="0" smtClean="0"/>
          </a:p>
          <a:p>
            <a:r>
              <a:rPr lang="en-US" dirty="0" smtClean="0"/>
              <a:t>SBOE can choose to include</a:t>
            </a:r>
            <a:r>
              <a:rPr lang="en-US" baseline="0" dirty="0" smtClean="0"/>
              <a:t> specific course requirements in each of the endorsement areas but we do not know yet if they will do this.  They have the authority to do so.</a:t>
            </a:r>
          </a:p>
          <a:p>
            <a:endParaRPr lang="en-US" dirty="0" smtClean="0"/>
          </a:p>
          <a:p>
            <a:r>
              <a:rPr lang="en-US" dirty="0" smtClean="0"/>
              <a:t>HB</a:t>
            </a:r>
            <a:r>
              <a:rPr lang="en-US" baseline="0" dirty="0" smtClean="0"/>
              <a:t> 5 requires that students must have multiple options for earning each endorsement, including, to the greatest extent possible, coherent sequences of courses.  Additionally, the statute requires that student must be permitted to enroll in courses under more than one endorsement curriculum before the student’s junior year.</a:t>
            </a:r>
          </a:p>
          <a:p>
            <a:endParaRPr lang="en-US" dirty="0" smtClean="0"/>
          </a:p>
          <a:p>
            <a:r>
              <a:rPr lang="en-US" dirty="0" smtClean="0"/>
              <a:t>STEM – least complicated endorsement in statute.  TEA has talked with SBOE about possible CTE courses</a:t>
            </a:r>
            <a:r>
              <a:rPr lang="en-US" baseline="0" dirty="0" smtClean="0"/>
              <a:t> for this area.</a:t>
            </a:r>
          </a:p>
          <a:p>
            <a:endParaRPr lang="en-US" baseline="0" dirty="0" smtClean="0"/>
          </a:p>
          <a:p>
            <a:r>
              <a:rPr lang="en-US" baseline="0" dirty="0" smtClean="0"/>
              <a:t>Business and Industry – aligns a lot to the current career clusters in CTE.  TEA has visited with SBOE about possibly aligning these to the current coherent sequences in clusters.</a:t>
            </a:r>
          </a:p>
          <a:p>
            <a:endParaRPr lang="en-US" baseline="0" dirty="0" smtClean="0"/>
          </a:p>
          <a:p>
            <a:r>
              <a:rPr lang="en-US" baseline="0" dirty="0" smtClean="0"/>
              <a:t>Public Services – Per TEA’s conversation with SBOE, Culinary Arts &amp; Hospitality may be moved from this endorsement to the Business and Industry endorsement.</a:t>
            </a:r>
          </a:p>
          <a:p>
            <a:endParaRPr lang="en-US" baseline="0" dirty="0" smtClean="0"/>
          </a:p>
          <a:p>
            <a:r>
              <a:rPr lang="en-US" baseline="0" dirty="0" smtClean="0"/>
              <a:t>Arts and Humanities – Per TEA’s conversation with SBOE, Political Science may be moving to Public Services – as that is more closely aligned with where courses reside within current course clusters.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67A0E5-AC3F-42E9-80E3-48AD357341AD}" type="slidenum">
              <a:rPr lang="en-US" smtClean="0"/>
              <a:pPr/>
              <a:t>9</a:t>
            </a:fld>
            <a:endParaRPr lang="en-US"/>
          </a:p>
        </p:txBody>
      </p:sp>
    </p:spTree>
    <p:extLst>
      <p:ext uri="{BB962C8B-B14F-4D97-AF65-F5344CB8AC3E}">
        <p14:creationId xmlns:p14="http://schemas.microsoft.com/office/powerpoint/2010/main" val="121483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13</a:t>
            </a:fld>
            <a:endParaRPr lang="en-US" dirty="0"/>
          </a:p>
        </p:txBody>
      </p:sp>
    </p:spTree>
    <p:extLst>
      <p:ext uri="{BB962C8B-B14F-4D97-AF65-F5344CB8AC3E}">
        <p14:creationId xmlns:p14="http://schemas.microsoft.com/office/powerpoint/2010/main" val="322042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14</a:t>
            </a:fld>
            <a:endParaRPr lang="en-US" dirty="0"/>
          </a:p>
        </p:txBody>
      </p:sp>
    </p:spTree>
    <p:extLst>
      <p:ext uri="{BB962C8B-B14F-4D97-AF65-F5344CB8AC3E}">
        <p14:creationId xmlns:p14="http://schemas.microsoft.com/office/powerpoint/2010/main" val="762933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C00000"/>
                </a:solidFill>
              </a:rPr>
              <a:t>http</a:t>
            </a:r>
            <a:r>
              <a:rPr lang="en-US" sz="2000" baseline="0" dirty="0" smtClean="0">
                <a:solidFill>
                  <a:srgbClr val="C00000"/>
                </a:solidFill>
              </a:rPr>
              <a:t>://untavatar.org</a:t>
            </a:r>
            <a:endParaRPr lang="en-US" sz="2000" baseline="0" dirty="0">
              <a:solidFill>
                <a:srgbClr val="C00000"/>
              </a:solidFill>
            </a:endParaRPr>
          </a:p>
        </p:txBody>
      </p:sp>
    </p:spTree>
    <p:extLst>
      <p:ext uri="{BB962C8B-B14F-4D97-AF65-F5344CB8AC3E}">
        <p14:creationId xmlns:p14="http://schemas.microsoft.com/office/powerpoint/2010/main" val="1187052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680" y="5845854"/>
            <a:ext cx="1676400" cy="819879"/>
          </a:xfrm>
          <a:prstGeom prst="rect">
            <a:avLst/>
          </a:prstGeom>
        </p:spPr>
      </p:pic>
    </p:spTree>
    <p:extLst>
      <p:ext uri="{BB962C8B-B14F-4D97-AF65-F5344CB8AC3E}">
        <p14:creationId xmlns:p14="http://schemas.microsoft.com/office/powerpoint/2010/main" val="31006196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8817928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857548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sz="1200"/>
            </a:lvl1pPr>
          </a:lstStyle>
          <a:p>
            <a:r>
              <a:rPr lang="en-US" smtClean="0"/>
              <a:t>http://untavatar.org</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429378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0153974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72677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36884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userDrawn="1"/>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3614565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smtClean="0"/>
              <a:t>http://untavatar.org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957586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http://untavatar.org</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781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252294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http://untavatar.org</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111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68405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2176689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sz="1200"/>
            </a:lvl1pPr>
          </a:lstStyle>
          <a:p>
            <a:r>
              <a:rPr lang="en-US" smtClean="0"/>
              <a:t>http://untavatar.org</a:t>
            </a:r>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3595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0" y="6400800"/>
            <a:ext cx="2869195" cy="228659"/>
          </a:xfrm>
        </p:spPr>
        <p:txBody>
          <a:bodyPr/>
          <a:lstStyle>
            <a:lvl1pPr algn="ctr">
              <a:defRPr sz="1200"/>
            </a:lvl1pPr>
          </a:lstStyle>
          <a:p>
            <a:r>
              <a:rPr lang="en-US" smtClean="0"/>
              <a:t>http://untavatar.org</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53644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877478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200"/>
            </a:lvl1pPr>
          </a:lstStyle>
          <a:p>
            <a:r>
              <a:rPr lang="en-US" smtClean="0"/>
              <a:t>http://untavatar.org</a:t>
            </a:r>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64607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821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2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1200" b="1" i="0">
                <a:solidFill>
                  <a:schemeClr val="accent1"/>
                </a:solidFill>
              </a:defRPr>
            </a:lvl1pPr>
          </a:lstStyle>
          <a:p>
            <a:r>
              <a:rPr lang="en-US" smtClean="0"/>
              <a:t>http://untavatar.org</a:t>
            </a:r>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01654464"/>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80" r:id="rId18"/>
    <p:sldLayoutId id="2147484785" r:id="rId19"/>
    <p:sldLayoutId id="2147484786" r:id="rId20"/>
  </p:sldLayoutIdLst>
  <p:timing>
    <p:tnLst>
      <p:par>
        <p:cTn id="1" dur="indefinite" restart="never" nodeType="tmRoot"/>
      </p:par>
    </p:tnLst>
  </p:timing>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mailto:mmcharen@kleinisd.net" TargetMode="External"/><Relationship Id="rId3" Type="http://schemas.openxmlformats.org/officeDocument/2006/relationships/hyperlink" Target="mailto:lashonda.evans@esc4.net" TargetMode="External"/><Relationship Id="rId7" Type="http://schemas.openxmlformats.org/officeDocument/2006/relationships/hyperlink" Target="mailto:egilleland@kleinisd.net" TargetMode="External"/><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hyperlink" Target="mailto:trhodri@springisd.org" TargetMode="External"/><Relationship Id="rId5" Type="http://schemas.openxmlformats.org/officeDocument/2006/relationships/hyperlink" Target="mailto:cynthiaw@springisd.org" TargetMode="External"/><Relationship Id="rId10" Type="http://schemas.openxmlformats.org/officeDocument/2006/relationships/hyperlink" Target="mailto:Martha.E.Donnelly@lonestar.edu" TargetMode="External"/><Relationship Id="rId4" Type="http://schemas.openxmlformats.org/officeDocument/2006/relationships/hyperlink" Target="https://post2.esc4.net/owa/redir.aspx?C=6-cNSg8-wkqNqYiAYTjHmf5fJJ1Hn9II05MEg0TbTcHBfh8x4lswk0-WcBPkSQHExFWo3SNXZe4.&amp;URL=mailto:jgiddings@houstonaplus.org" TargetMode="External"/><Relationship Id="rId9" Type="http://schemas.openxmlformats.org/officeDocument/2006/relationships/hyperlink" Target="mailto:Brian.L.Reeves@lonestar.ed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mmcharen@kleinisd.net" TargetMode="External"/><Relationship Id="rId3" Type="http://schemas.openxmlformats.org/officeDocument/2006/relationships/hyperlink" Target="mailto:lashonda.evans@esc4.net" TargetMode="External"/><Relationship Id="rId7" Type="http://schemas.openxmlformats.org/officeDocument/2006/relationships/hyperlink" Target="mailto:egilleland@kleinisd.net" TargetMode="External"/><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hyperlink" Target="mailto:trhodri@springisd.org" TargetMode="External"/><Relationship Id="rId5" Type="http://schemas.openxmlformats.org/officeDocument/2006/relationships/hyperlink" Target="mailto:cynthiaw@springisd.org" TargetMode="External"/><Relationship Id="rId10" Type="http://schemas.openxmlformats.org/officeDocument/2006/relationships/hyperlink" Target="mailto:Martha.E.Donnelly@lonestar.edu" TargetMode="External"/><Relationship Id="rId4" Type="http://schemas.openxmlformats.org/officeDocument/2006/relationships/hyperlink" Target="https://post2.esc4.net/owa/redir.aspx?C=6-cNSg8-wkqNqYiAYTjHmf5fJJ1Hn9II05MEg0TbTcHBfh8x4lswk0-WcBPkSQHExFWo3SNXZe4.&amp;URL=mailto:jgiddings@houstonaplus.org" TargetMode="External"/><Relationship Id="rId9" Type="http://schemas.openxmlformats.org/officeDocument/2006/relationships/hyperlink" Target="mailto:Brian.L.Reeves@lonestar.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ctrTitle"/>
          </p:nvPr>
        </p:nvSpPr>
        <p:spPr>
          <a:xfrm>
            <a:off x="914400" y="3429000"/>
            <a:ext cx="7289277" cy="2667000"/>
          </a:xfrm>
        </p:spPr>
        <p:txBody>
          <a:bodyPr>
            <a:normAutofit/>
          </a:bodyPr>
          <a:lstStyle/>
          <a:p>
            <a:pPr algn="ctr"/>
            <a:r>
              <a:rPr lang="en-US" sz="3600" dirty="0" smtClean="0">
                <a:solidFill>
                  <a:srgbClr val="FFFF00"/>
                </a:solidFill>
              </a:rPr>
              <a:t>Creating Curriculum for Multi-Institutional Health Career Pathways through Partnership </a:t>
            </a:r>
            <a:r>
              <a:rPr lang="en-US" sz="1800" dirty="0" smtClean="0">
                <a:solidFill>
                  <a:schemeClr val="bg1"/>
                </a:solidFill>
              </a:rPr>
              <a:t>NISOD 2016 International Conference, </a:t>
            </a:r>
            <a:br>
              <a:rPr lang="en-US" sz="1800" dirty="0" smtClean="0">
                <a:solidFill>
                  <a:schemeClr val="bg1"/>
                </a:solidFill>
              </a:rPr>
            </a:br>
            <a:r>
              <a:rPr lang="en-US" sz="1800" dirty="0" smtClean="0">
                <a:solidFill>
                  <a:schemeClr val="bg1"/>
                </a:solidFill>
              </a:rPr>
              <a:t>May 30, </a:t>
            </a:r>
            <a:r>
              <a:rPr lang="en-US" sz="1800" dirty="0" smtClean="0">
                <a:solidFill>
                  <a:srgbClr val="FFFFFF"/>
                </a:solidFill>
              </a:rPr>
              <a:t>2016; Austin, TX</a:t>
            </a:r>
            <a:br>
              <a:rPr lang="en-US" sz="1800" dirty="0" smtClean="0">
                <a:solidFill>
                  <a:srgbClr val="FFFFFF"/>
                </a:solidFill>
              </a:rPr>
            </a:br>
            <a:endParaRPr lang="en-US" sz="1800" dirty="0">
              <a:solidFill>
                <a:srgbClr val="FFFFFF"/>
              </a:solidFill>
            </a:endParaRPr>
          </a:p>
        </p:txBody>
      </p:sp>
      <p:sp>
        <p:nvSpPr>
          <p:cNvPr id="7" name="Slide Number Placeholder 6"/>
          <p:cNvSpPr>
            <a:spLocks noGrp="1"/>
          </p:cNvSpPr>
          <p:nvPr>
            <p:ph type="sldNum" sz="quarter" idx="4"/>
          </p:nvPr>
        </p:nvSpPr>
        <p:spPr/>
        <p:txBody>
          <a:bodyPr/>
          <a:lstStyle/>
          <a:p>
            <a:fld id="{A79836AA-2E5C-4B78-BCFE-529AC8470618}" type="slidenum">
              <a:rPr lang="en-US" smtClean="0"/>
              <a:pPr/>
              <a:t>1</a:t>
            </a:fld>
            <a:endParaRPr lang="en-US" dirty="0"/>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Region 11 Facilitate the Work?</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10</a:t>
            </a:fld>
            <a:endParaRPr lang="en-US" dirty="0"/>
          </a:p>
        </p:txBody>
      </p:sp>
      <p:sp>
        <p:nvSpPr>
          <p:cNvPr id="5" name="Text Placeholder 4"/>
          <p:cNvSpPr>
            <a:spLocks noGrp="1"/>
          </p:cNvSpPr>
          <p:nvPr>
            <p:ph type="body" sz="quarter" idx="13"/>
          </p:nvPr>
        </p:nvSpPr>
        <p:spPr/>
        <p:txBody>
          <a:bodyPr/>
          <a:lstStyle/>
          <a:p>
            <a:endParaRPr lang="en-US"/>
          </a:p>
        </p:txBody>
      </p:sp>
      <p:pic>
        <p:nvPicPr>
          <p:cNvPr id="1030" name="Picture 6" descr="Education Service Center Region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5428"/>
            <a:ext cx="4267200" cy="154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06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05" t="15722" r="14188" b="18617"/>
          <a:stretch/>
        </p:blipFill>
        <p:spPr>
          <a:xfrm>
            <a:off x="2693283" y="533400"/>
            <a:ext cx="5841117" cy="5943600"/>
          </a:xfrm>
          <a:prstGeom prst="rect">
            <a:avLst/>
          </a:prstGeom>
        </p:spPr>
      </p:pic>
      <p:sp>
        <p:nvSpPr>
          <p:cNvPr id="5" name="TextBox 4"/>
          <p:cNvSpPr txBox="1"/>
          <p:nvPr/>
        </p:nvSpPr>
        <p:spPr>
          <a:xfrm>
            <a:off x="234567" y="4895671"/>
            <a:ext cx="4977645" cy="830997"/>
          </a:xfrm>
          <a:prstGeom prst="rect">
            <a:avLst/>
          </a:prstGeom>
          <a:noFill/>
        </p:spPr>
        <p:txBody>
          <a:bodyPr wrap="none" rtlCol="0">
            <a:spAutoFit/>
          </a:bodyPr>
          <a:lstStyle/>
          <a:p>
            <a:pPr algn="ctr"/>
            <a:r>
              <a:rPr lang="en-US" sz="2400" b="1" i="1" dirty="0" smtClean="0"/>
              <a:t>Texas Regional </a:t>
            </a:r>
          </a:p>
          <a:p>
            <a:pPr algn="ctr"/>
            <a:r>
              <a:rPr lang="en-US" sz="2400" b="1" i="1" dirty="0" smtClean="0"/>
              <a:t>Education Service Centers (ESC)</a:t>
            </a:r>
            <a:endParaRPr lang="en-US" sz="2400" b="1" i="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8598"/>
            <a:ext cx="3474720" cy="254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9F47F57-6712-41EB-AD5C-9C7B6E59C3B6}" type="slidenum">
              <a:rPr lang="en-US" smtClean="0"/>
              <a:t>11</a:t>
            </a:fld>
            <a:endParaRPr lang="en-US"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http://untavatar.org</a:t>
            </a:r>
            <a:endParaRPr lang="en-US" dirty="0">
              <a:solidFill>
                <a:prstClr val="black">
                  <a:tint val="75000"/>
                </a:prstClr>
              </a:solidFill>
            </a:endParaRPr>
          </a:p>
        </p:txBody>
      </p:sp>
    </p:spTree>
    <p:extLst>
      <p:ext uri="{BB962C8B-B14F-4D97-AF65-F5344CB8AC3E}">
        <p14:creationId xmlns:p14="http://schemas.microsoft.com/office/powerpoint/2010/main" val="4147117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91230"/>
            <a:ext cx="5901988" cy="635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1905000"/>
            <a:ext cx="2400300" cy="646331"/>
          </a:xfrm>
          <a:prstGeom prst="rect">
            <a:avLst/>
          </a:prstGeom>
        </p:spPr>
        <p:txBody>
          <a:bodyPr wrap="square">
            <a:spAutoFit/>
          </a:bodyPr>
          <a:lstStyle/>
          <a:p>
            <a:endParaRPr lang="en-US" dirty="0"/>
          </a:p>
          <a:p>
            <a:r>
              <a:rPr lang="en-US" dirty="0"/>
              <a:t> </a:t>
            </a:r>
            <a:r>
              <a:rPr lang="en-US" b="1" dirty="0" smtClean="0"/>
              <a:t>ESC Region </a:t>
            </a:r>
            <a:r>
              <a:rPr lang="en-US" b="1" dirty="0"/>
              <a:t>11 </a:t>
            </a:r>
            <a:r>
              <a:rPr lang="en-US" b="1" dirty="0" smtClean="0"/>
              <a:t>serves</a:t>
            </a:r>
            <a:r>
              <a:rPr lang="en-US" b="1" dirty="0"/>
              <a:t>: </a:t>
            </a:r>
            <a:endParaRPr lang="en-US" dirty="0"/>
          </a:p>
        </p:txBody>
      </p:sp>
      <p:sp>
        <p:nvSpPr>
          <p:cNvPr id="3" name="Rectangle 2"/>
          <p:cNvSpPr/>
          <p:nvPr/>
        </p:nvSpPr>
        <p:spPr>
          <a:xfrm>
            <a:off x="381000" y="2667001"/>
            <a:ext cx="2667000" cy="2031325"/>
          </a:xfrm>
          <a:prstGeom prst="rect">
            <a:avLst/>
          </a:prstGeom>
        </p:spPr>
        <p:txBody>
          <a:bodyPr wrap="square">
            <a:spAutoFit/>
          </a:bodyPr>
          <a:lstStyle/>
          <a:p>
            <a:endParaRPr lang="en-US" dirty="0"/>
          </a:p>
          <a:p>
            <a:r>
              <a:rPr lang="en-US" b="1" i="1" dirty="0" smtClean="0"/>
              <a:t>Counties</a:t>
            </a:r>
            <a:r>
              <a:rPr lang="en-US" b="1" i="1" dirty="0"/>
              <a:t>: 10 </a:t>
            </a:r>
            <a:endParaRPr lang="en-US" dirty="0"/>
          </a:p>
          <a:p>
            <a:r>
              <a:rPr lang="en-US" b="1" i="1" dirty="0"/>
              <a:t>Public School Districts: 77 </a:t>
            </a:r>
            <a:endParaRPr lang="en-US" dirty="0"/>
          </a:p>
          <a:p>
            <a:r>
              <a:rPr lang="en-US" b="1" i="1" dirty="0"/>
              <a:t>Charter Schools: 62 </a:t>
            </a:r>
            <a:endParaRPr lang="en-US" dirty="0"/>
          </a:p>
          <a:p>
            <a:r>
              <a:rPr lang="en-US" b="1" i="1" dirty="0"/>
              <a:t>Private Schools: 106 </a:t>
            </a:r>
            <a:endParaRPr lang="en-US" dirty="0"/>
          </a:p>
          <a:p>
            <a:r>
              <a:rPr lang="en-US" b="1" i="1" dirty="0"/>
              <a:t>Educators: 69,310 </a:t>
            </a:r>
            <a:endParaRPr lang="en-US" dirty="0"/>
          </a:p>
          <a:p>
            <a:r>
              <a:rPr lang="en-US" b="1" i="1" dirty="0"/>
              <a:t>Students: 569,487 </a:t>
            </a:r>
            <a:endParaRPr lang="en-US" dirty="0"/>
          </a:p>
        </p:txBody>
      </p:sp>
      <p:sp>
        <p:nvSpPr>
          <p:cNvPr id="4" name="Footer Placeholder 3"/>
          <p:cNvSpPr>
            <a:spLocks noGrp="1"/>
          </p:cNvSpPr>
          <p:nvPr>
            <p:ph type="ftr" sz="quarter" idx="11"/>
          </p:nvPr>
        </p:nvSpPr>
        <p:spPr/>
        <p:txBody>
          <a:bodyPr/>
          <a:lstStyle/>
          <a:p>
            <a:r>
              <a:rPr lang="en-US" smtClean="0"/>
              <a:t>http://untavatar.org</a:t>
            </a:r>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12</a:t>
            </a:fld>
            <a:endParaRPr lang="en-US" dirty="0"/>
          </a:p>
        </p:txBody>
      </p:sp>
    </p:spTree>
    <p:extLst>
      <p:ext uri="{BB962C8B-B14F-4D97-AF65-F5344CB8AC3E}">
        <p14:creationId xmlns:p14="http://schemas.microsoft.com/office/powerpoint/2010/main" val="489138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ESC Region 11 AVATAR Project</a:t>
            </a:r>
            <a:endParaRPr lang="en-US" b="1" i="1" dirty="0"/>
          </a:p>
        </p:txBody>
      </p:sp>
      <p:sp>
        <p:nvSpPr>
          <p:cNvPr id="3" name="Content Placeholder 2"/>
          <p:cNvSpPr>
            <a:spLocks noGrp="1"/>
          </p:cNvSpPr>
          <p:nvPr>
            <p:ph idx="1"/>
          </p:nvPr>
        </p:nvSpPr>
        <p:spPr>
          <a:xfrm>
            <a:off x="381000" y="2438400"/>
            <a:ext cx="8229600" cy="4419600"/>
          </a:xfrm>
        </p:spPr>
        <p:txBody>
          <a:bodyPr>
            <a:normAutofit/>
          </a:bodyPr>
          <a:lstStyle/>
          <a:p>
            <a:pPr marL="0" indent="0" algn="ctr">
              <a:spcBef>
                <a:spcPts val="0"/>
              </a:spcBef>
              <a:buNone/>
            </a:pPr>
            <a:r>
              <a:rPr lang="en-US" sz="2800" dirty="0" smtClean="0"/>
              <a:t>Project focus emerged from an identified need of rural districts that struggle with </a:t>
            </a:r>
          </a:p>
          <a:p>
            <a:pPr marL="0" indent="0" algn="ctr">
              <a:spcBef>
                <a:spcPts val="0"/>
              </a:spcBef>
              <a:buNone/>
            </a:pPr>
            <a:r>
              <a:rPr lang="en-US" sz="2800" dirty="0" smtClean="0"/>
              <a:t>IHE dual credit access, </a:t>
            </a:r>
          </a:p>
          <a:p>
            <a:pPr marL="0" indent="0" algn="ctr">
              <a:spcBef>
                <a:spcPts val="0"/>
              </a:spcBef>
              <a:buNone/>
            </a:pPr>
            <a:r>
              <a:rPr lang="en-US" sz="2800" dirty="0" smtClean="0"/>
              <a:t>certification course access, </a:t>
            </a:r>
          </a:p>
          <a:p>
            <a:pPr marL="0" indent="0" algn="ctr">
              <a:spcBef>
                <a:spcPts val="0"/>
              </a:spcBef>
              <a:buNone/>
            </a:pPr>
            <a:r>
              <a:rPr lang="en-US" sz="2800" dirty="0" smtClean="0"/>
              <a:t>certified personnel, </a:t>
            </a:r>
          </a:p>
          <a:p>
            <a:pPr marL="0" indent="0" algn="ctr">
              <a:spcBef>
                <a:spcPts val="0"/>
              </a:spcBef>
              <a:buNone/>
            </a:pPr>
            <a:r>
              <a:rPr lang="en-US" sz="2800" dirty="0" smtClean="0"/>
              <a:t>course resources, </a:t>
            </a:r>
          </a:p>
          <a:p>
            <a:pPr marL="0" indent="0" algn="ctr">
              <a:spcBef>
                <a:spcPts val="0"/>
              </a:spcBef>
              <a:buNone/>
            </a:pPr>
            <a:r>
              <a:rPr lang="en-US" sz="2800" dirty="0" smtClean="0"/>
              <a:t>and lack of funding for implementation of a more differentiated high school curriculum.</a:t>
            </a:r>
          </a:p>
          <a:p>
            <a:pPr marL="0" indent="0">
              <a:buNone/>
            </a:pPr>
            <a:endParaRPr lang="en-US" sz="2800" dirty="0" smtClean="0"/>
          </a:p>
          <a:p>
            <a:endParaRPr lang="en-US" sz="3500"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solidFill>
                  <a:srgbClr val="C00000"/>
                </a:solidFill>
              </a:rPr>
              <a:t>http://untavatar.org</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90D9AAF9-0DB0-42B8-A64F-A5BB30662726}" type="slidenum">
              <a:rPr lang="en-US" smtClean="0"/>
              <a:pPr/>
              <a:t>13</a:t>
            </a:fld>
            <a:endParaRPr lang="en-US" dirty="0"/>
          </a:p>
        </p:txBody>
      </p:sp>
    </p:spTree>
    <p:extLst>
      <p:ext uri="{BB962C8B-B14F-4D97-AF65-F5344CB8AC3E}">
        <p14:creationId xmlns:p14="http://schemas.microsoft.com/office/powerpoint/2010/main" val="3117967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fontScale="62500" lnSpcReduction="20000"/>
          </a:bodyPr>
          <a:lstStyle/>
          <a:p>
            <a:r>
              <a:rPr lang="en-US" sz="3800" i="1" dirty="0" err="1" smtClean="0">
                <a:solidFill>
                  <a:schemeClr val="bg1"/>
                </a:solidFill>
              </a:rPr>
              <a:t>Th</a:t>
            </a:r>
            <a:r>
              <a:rPr lang="en-US" sz="3800" i="1" dirty="0" smtClean="0">
                <a:solidFill>
                  <a:schemeClr val="bg1"/>
                </a:solidFill>
              </a:rPr>
              <a:t> Health Careers Pathway Partnership in Region 11 included these institutions</a:t>
            </a:r>
            <a:endParaRPr lang="en-US" sz="3800" i="1"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14</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192020" y="196997"/>
              <a:ext cx="1636780" cy="94600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200" b="1" i="1" dirty="0" smtClean="0">
                  <a:solidFill>
                    <a:prstClr val="black"/>
                  </a:solidFill>
                  <a:ea typeface="Calibri"/>
                  <a:cs typeface="Calibri"/>
                </a:rPr>
                <a:t>Brock, Gordon, Lipan, Millsap, Mineral Wells, Perrin-White High </a:t>
              </a:r>
              <a:r>
                <a:rPr lang="en-US" sz="1200" b="1" i="1" dirty="0">
                  <a:solidFill>
                    <a:prstClr val="black"/>
                  </a:solidFill>
                  <a:ea typeface="Calibri"/>
                  <a:cs typeface="Calibri"/>
                </a:rPr>
                <a:t>Schools </a:t>
              </a:r>
              <a:endParaRPr lang="en-US" sz="1200" dirty="0">
                <a:solidFill>
                  <a:prstClr val="black"/>
                </a:solidFill>
                <a:ea typeface="Calibri"/>
                <a:cs typeface="Times New Roman"/>
              </a:endParaRPr>
            </a:p>
          </p:txBody>
        </p:sp>
      </p:grpSp>
      <p:grpSp>
        <p:nvGrpSpPr>
          <p:cNvPr id="11" name="Group 10"/>
          <p:cNvGrpSpPr/>
          <p:nvPr/>
        </p:nvGrpSpPr>
        <p:grpSpPr>
          <a:xfrm>
            <a:off x="1762767" y="1243992"/>
            <a:ext cx="1831339" cy="2651549"/>
            <a:chOff x="0" y="0"/>
            <a:chExt cx="1831923" cy="2465680"/>
          </a:xfrm>
          <a:solidFill>
            <a:srgbClr val="A6CE28"/>
          </a:solidFill>
        </p:grpSpPr>
        <p:grpSp>
          <p:nvGrpSpPr>
            <p:cNvPr id="12" name="Group 11"/>
            <p:cNvGrpSpPr/>
            <p:nvPr/>
          </p:nvGrpSpPr>
          <p:grpSpPr>
            <a:xfrm>
              <a:off x="0" y="0"/>
              <a:ext cx="1831923" cy="2465680"/>
              <a:chOff x="0" y="0"/>
              <a:chExt cx="1831923"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63988" y="75500"/>
                <a:ext cx="1467935" cy="106978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smtClean="0">
                    <a:solidFill>
                      <a:prstClr val="black"/>
                    </a:solidFill>
                    <a:ea typeface="Calibri"/>
                    <a:cs typeface="Calibri"/>
                  </a:rPr>
                  <a:t>Ranger College; Weatherford College</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2105599" cy="2466975"/>
            <a:chOff x="0" y="0"/>
            <a:chExt cx="2105599" cy="2466975"/>
          </a:xfrm>
          <a:solidFill>
            <a:schemeClr val="accent5">
              <a:lumMod val="60000"/>
              <a:lumOff val="40000"/>
            </a:schemeClr>
          </a:solidFill>
        </p:grpSpPr>
        <p:grpSp>
          <p:nvGrpSpPr>
            <p:cNvPr id="19" name="Group 18"/>
            <p:cNvGrpSpPr/>
            <p:nvPr/>
          </p:nvGrpSpPr>
          <p:grpSpPr>
            <a:xfrm>
              <a:off x="0" y="0"/>
              <a:ext cx="2105599" cy="2466975"/>
              <a:chOff x="0" y="0"/>
              <a:chExt cx="2105599"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610174" y="47902"/>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smtClean="0">
                    <a:solidFill>
                      <a:prstClr val="black"/>
                    </a:solidFill>
                    <a:ea typeface="Calibri"/>
                    <a:cs typeface="Calibri"/>
                  </a:rPr>
                  <a:t>Tarleton State University; UNT</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272928"/>
              <a:ext cx="1495425" cy="88912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smtClean="0">
                  <a:solidFill>
                    <a:prstClr val="black"/>
                  </a:solidFill>
                  <a:ea typeface="Calibri"/>
                  <a:cs typeface="Calibri"/>
                </a:rPr>
                <a:t>Regional 11 </a:t>
              </a:r>
              <a:r>
                <a:rPr lang="en-US" sz="1600" b="1" i="1" dirty="0">
                  <a:solidFill>
                    <a:prstClr val="black"/>
                  </a:solidFill>
                  <a:ea typeface="Calibri"/>
                  <a:cs typeface="Calibri"/>
                </a:rPr>
                <a:t>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55060"/>
            <a:ext cx="1828800" cy="1918374"/>
            <a:chOff x="0" y="-29808"/>
            <a:chExt cx="1828800" cy="2496783"/>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56745" y="-29808"/>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400" b="1" i="1" dirty="0" smtClean="0">
                  <a:solidFill>
                    <a:prstClr val="black"/>
                  </a:solidFill>
                  <a:ea typeface="Calibri"/>
                  <a:cs typeface="Calibri"/>
                </a:rPr>
                <a:t>Workforce Solutions for North Central Texas </a:t>
              </a:r>
              <a:endParaRPr lang="en-US" sz="14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
        <p:nvSpPr>
          <p:cNvPr id="2" name="Footer Placeholder 1"/>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8428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a:xfrm>
            <a:off x="457200" y="2209800"/>
            <a:ext cx="8153400" cy="4756666"/>
          </a:xfrm>
        </p:spPr>
        <p:txBody>
          <a:bodyPr>
            <a:normAutofit fontScale="40000" lnSpcReduction="20000"/>
          </a:bodyPr>
          <a:lstStyle/>
          <a:p>
            <a:pPr marL="514350" lvl="0" indent="-514350">
              <a:spcBef>
                <a:spcPts val="0"/>
              </a:spcBef>
              <a:spcAft>
                <a:spcPts val="600"/>
              </a:spcAft>
              <a:buFont typeface="+mj-lt"/>
              <a:buAutoNum type="arabicPeriod"/>
            </a:pPr>
            <a:endParaRPr lang="en-US" sz="1000" dirty="0">
              <a:solidFill>
                <a:schemeClr val="tx1">
                  <a:lumMod val="75000"/>
                  <a:lumOff val="25000"/>
                </a:schemeClr>
              </a:solidFill>
            </a:endParaRPr>
          </a:p>
          <a:p>
            <a:pPr marL="514350" indent="-514350">
              <a:spcBef>
                <a:spcPts val="0"/>
              </a:spcBef>
              <a:spcAft>
                <a:spcPts val="600"/>
              </a:spcAft>
              <a:buFont typeface="+mj-lt"/>
              <a:buAutoNum type="arabicPeriod"/>
            </a:pPr>
            <a:r>
              <a:rPr lang="en-US" sz="5100" dirty="0"/>
              <a:t>Develop a Health Science Academy partnership comprised of rural districts, Two-Year IHEs, Four-Year IHEs, and Workforce/Industry </a:t>
            </a:r>
            <a:r>
              <a:rPr lang="en-US" sz="5100" dirty="0" smtClean="0"/>
              <a:t>leadership</a:t>
            </a:r>
            <a:endParaRPr lang="en-US" sz="5100" dirty="0"/>
          </a:p>
          <a:p>
            <a:pPr marL="514350" indent="-514350">
              <a:spcBef>
                <a:spcPts val="0"/>
              </a:spcBef>
              <a:spcAft>
                <a:spcPts val="600"/>
              </a:spcAft>
              <a:buFont typeface="+mj-lt"/>
              <a:buAutoNum type="arabicPeriod"/>
            </a:pPr>
            <a:r>
              <a:rPr lang="en-US" sz="5100" dirty="0" smtClean="0"/>
              <a:t>Design </a:t>
            </a:r>
            <a:r>
              <a:rPr lang="en-US" sz="5100" dirty="0"/>
              <a:t>a Health Science Academy focused on an articulated set of high school courses supporting high school graduation endorsements, professional certifications, Two-Year IHE associate degree and/or Four-Year IHE </a:t>
            </a:r>
            <a:r>
              <a:rPr lang="en-US" sz="5100" dirty="0" smtClean="0"/>
              <a:t>degree</a:t>
            </a:r>
          </a:p>
          <a:p>
            <a:pPr marL="514350" indent="-514350">
              <a:spcBef>
                <a:spcPts val="0"/>
              </a:spcBef>
              <a:spcAft>
                <a:spcPts val="600"/>
              </a:spcAft>
              <a:buFont typeface="+mj-lt"/>
              <a:buAutoNum type="arabicPeriod"/>
            </a:pPr>
            <a:r>
              <a:rPr lang="en-US" sz="5100" dirty="0" smtClean="0"/>
              <a:t>Create </a:t>
            </a:r>
            <a:r>
              <a:rPr lang="en-US" sz="5100" dirty="0"/>
              <a:t>a Health Science Academy course curriculum vertically aligned to the TEKS and College and Career Readiness Standards</a:t>
            </a:r>
          </a:p>
          <a:p>
            <a:pPr marL="514350" indent="-514350">
              <a:spcBef>
                <a:spcPts val="0"/>
              </a:spcBef>
              <a:spcAft>
                <a:spcPts val="600"/>
              </a:spcAft>
              <a:buFont typeface="+mj-lt"/>
              <a:buAutoNum type="arabicPeriod"/>
            </a:pPr>
            <a:r>
              <a:rPr lang="en-US" sz="5100" dirty="0"/>
              <a:t>Provide Health Science Academy Initial courses in multiple formats (face-to-face and/or distance learning) beginning Fall </a:t>
            </a:r>
            <a:r>
              <a:rPr lang="en-US" sz="5100" dirty="0" smtClean="0"/>
              <a:t>2016</a:t>
            </a:r>
            <a:endParaRPr lang="en-US" sz="5100" dirty="0" smtClean="0">
              <a:solidFill>
                <a:schemeClr val="tx1">
                  <a:lumMod val="75000"/>
                  <a:lumOff val="25000"/>
                </a:schemeClr>
              </a:solidFill>
            </a:endParaRPr>
          </a:p>
          <a:p>
            <a:pPr marL="514350" lvl="0" indent="-514350">
              <a:spcBef>
                <a:spcPts val="0"/>
              </a:spcBef>
              <a:spcAft>
                <a:spcPts val="600"/>
              </a:spcAft>
              <a:buFont typeface="+mj-lt"/>
              <a:buAutoNum type="arabicPeriod"/>
            </a:pPr>
            <a:r>
              <a:rPr lang="en-US" sz="5100" dirty="0" smtClean="0">
                <a:solidFill>
                  <a:schemeClr val="tx1">
                    <a:lumMod val="75000"/>
                    <a:lumOff val="25000"/>
                  </a:schemeClr>
                </a:solidFill>
              </a:rPr>
              <a:t>Design and </a:t>
            </a:r>
            <a:r>
              <a:rPr lang="en-US" sz="5100" dirty="0">
                <a:solidFill>
                  <a:schemeClr val="tx1">
                    <a:lumMod val="75000"/>
                    <a:lumOff val="25000"/>
                  </a:schemeClr>
                </a:solidFill>
              </a:rPr>
              <a:t>implement a </a:t>
            </a:r>
            <a:r>
              <a:rPr lang="en-US" sz="5100" b="1" dirty="0">
                <a:solidFill>
                  <a:schemeClr val="tx1">
                    <a:lumMod val="75000"/>
                    <a:lumOff val="25000"/>
                  </a:schemeClr>
                </a:solidFill>
              </a:rPr>
              <a:t>sustainability plan</a:t>
            </a:r>
          </a:p>
          <a:p>
            <a:endParaRPr lang="en-US" dirty="0"/>
          </a:p>
        </p:txBody>
      </p:sp>
      <p:sp>
        <p:nvSpPr>
          <p:cNvPr id="6" name="TextBox 5"/>
          <p:cNvSpPr txBox="1"/>
          <p:nvPr/>
        </p:nvSpPr>
        <p:spPr>
          <a:xfrm>
            <a:off x="2362200" y="6204466"/>
            <a:ext cx="40386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p:txBody>
          <a:bodyPr>
            <a:normAutofit fontScale="90000"/>
          </a:bodyPr>
          <a:lstStyle/>
          <a:p>
            <a:r>
              <a:rPr lang="en-US" b="1" i="1" dirty="0"/>
              <a:t>ESC Region 11 AVATAR Project </a:t>
            </a:r>
            <a:r>
              <a:rPr lang="en-US" b="1" i="1" dirty="0" smtClean="0"/>
              <a:t>Focus</a:t>
            </a:r>
            <a:endParaRPr lang="en-US" i="1" dirty="0"/>
          </a:p>
        </p:txBody>
      </p:sp>
      <p:sp>
        <p:nvSpPr>
          <p:cNvPr id="3" name="Footer Placeholder 2"/>
          <p:cNvSpPr>
            <a:spLocks noGrp="1"/>
          </p:cNvSpPr>
          <p:nvPr>
            <p:ph type="ftr" sz="quarter" idx="11"/>
          </p:nvPr>
        </p:nvSpPr>
        <p:spPr/>
        <p:txBody>
          <a:bodyPr/>
          <a:lstStyle/>
          <a:p>
            <a:r>
              <a:rPr lang="en-US" dirty="0" smtClean="0">
                <a:solidFill>
                  <a:srgbClr val="C00000"/>
                </a:solidFill>
              </a:rPr>
              <a:t>http://untavatar.org</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90D9AAF9-0DB0-42B8-A64F-A5BB30662726}" type="slidenum">
              <a:rPr lang="en-US" smtClean="0"/>
              <a:pPr/>
              <a:t>15</a:t>
            </a:fld>
            <a:endParaRPr lang="en-US" dirty="0"/>
          </a:p>
        </p:txBody>
      </p:sp>
    </p:spTree>
    <p:extLst>
      <p:ext uri="{BB962C8B-B14F-4D97-AF65-F5344CB8AC3E}">
        <p14:creationId xmlns:p14="http://schemas.microsoft.com/office/powerpoint/2010/main" val="16968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THECB AVATAR Funding</a:t>
            </a:r>
            <a:endParaRPr lang="en-US" dirty="0"/>
          </a:p>
        </p:txBody>
      </p:sp>
      <p:sp>
        <p:nvSpPr>
          <p:cNvPr id="3" name="Content Placeholder 2"/>
          <p:cNvSpPr>
            <a:spLocks noGrp="1"/>
          </p:cNvSpPr>
          <p:nvPr>
            <p:ph idx="1"/>
          </p:nvPr>
        </p:nvSpPr>
        <p:spPr>
          <a:xfrm>
            <a:off x="609600" y="2514600"/>
            <a:ext cx="8305800" cy="4754563"/>
          </a:xfrm>
        </p:spPr>
        <p:txBody>
          <a:bodyPr>
            <a:normAutofit/>
          </a:bodyPr>
          <a:lstStyle/>
          <a:p>
            <a:pPr marL="0" indent="0">
              <a:buNone/>
            </a:pPr>
            <a:r>
              <a:rPr lang="en-US" b="1" dirty="0" smtClean="0"/>
              <a:t> </a:t>
            </a:r>
            <a:r>
              <a:rPr lang="en-US" sz="2800" b="1" dirty="0" smtClean="0"/>
              <a:t>THECB AVATAR Project Total Funding - $8,500</a:t>
            </a:r>
          </a:p>
          <a:p>
            <a:pPr lvl="1"/>
            <a:r>
              <a:rPr lang="en-US" sz="2800" dirty="0" smtClean="0"/>
              <a:t>District staff travel and meeting  - $6,420.00</a:t>
            </a:r>
          </a:p>
          <a:p>
            <a:pPr lvl="1"/>
            <a:r>
              <a:rPr lang="en-US" sz="2800" dirty="0" smtClean="0"/>
              <a:t>IHE staff stipend for meeting attendance - $1,680.00 ($50.00 per meeting)</a:t>
            </a:r>
          </a:p>
          <a:p>
            <a:pPr lvl="1"/>
            <a:r>
              <a:rPr lang="en-US" sz="2800" dirty="0" smtClean="0"/>
              <a:t>ESC Region 11 staff meeting travel and printing - $400.00</a:t>
            </a:r>
          </a:p>
          <a:p>
            <a:pPr lvl="1"/>
            <a:endParaRPr lang="en-US" sz="2800" dirty="0"/>
          </a:p>
        </p:txBody>
      </p:sp>
      <p:sp>
        <p:nvSpPr>
          <p:cNvPr id="4" name="Footer Placeholder 3"/>
          <p:cNvSpPr>
            <a:spLocks noGrp="1"/>
          </p:cNvSpPr>
          <p:nvPr>
            <p:ph type="ftr" sz="quarter" idx="11"/>
          </p:nvPr>
        </p:nvSpPr>
        <p:spPr/>
        <p:txBody>
          <a:bodyPr/>
          <a:lstStyle/>
          <a:p>
            <a:r>
              <a:rPr lang="en-US" dirty="0" smtClean="0">
                <a:solidFill>
                  <a:srgbClr val="C00000"/>
                </a:solidFill>
              </a:rPr>
              <a:t>http://untavatar.org</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90D9AAF9-0DB0-42B8-A64F-A5BB30662726}" type="slidenum">
              <a:rPr lang="en-US" smtClean="0"/>
              <a:pPr/>
              <a:t>16</a:t>
            </a:fld>
            <a:endParaRPr lang="en-US" dirty="0"/>
          </a:p>
        </p:txBody>
      </p:sp>
    </p:spTree>
    <p:extLst>
      <p:ext uri="{BB962C8B-B14F-4D97-AF65-F5344CB8AC3E}">
        <p14:creationId xmlns:p14="http://schemas.microsoft.com/office/powerpoint/2010/main" val="1036807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ESC Region 11 AVATAR </a:t>
            </a:r>
            <a:r>
              <a:rPr lang="en-US" b="1" i="1" dirty="0" smtClean="0"/>
              <a:t>Project Overview </a:t>
            </a:r>
            <a:endParaRPr lang="en-US" b="1" i="1" dirty="0"/>
          </a:p>
        </p:txBody>
      </p:sp>
      <p:sp>
        <p:nvSpPr>
          <p:cNvPr id="3" name="Content Placeholder 2"/>
          <p:cNvSpPr>
            <a:spLocks noGrp="1"/>
          </p:cNvSpPr>
          <p:nvPr>
            <p:ph idx="1"/>
          </p:nvPr>
        </p:nvSpPr>
        <p:spPr>
          <a:xfrm>
            <a:off x="457200" y="2438400"/>
            <a:ext cx="8229600" cy="4343401"/>
          </a:xfrm>
        </p:spPr>
        <p:txBody>
          <a:bodyPr>
            <a:normAutofit/>
          </a:bodyPr>
          <a:lstStyle/>
          <a:p>
            <a:pPr marL="0" indent="0">
              <a:buNone/>
            </a:pPr>
            <a:r>
              <a:rPr lang="en-US" b="1" dirty="0" smtClean="0"/>
              <a:t>Three Hour Partnership Meetings </a:t>
            </a:r>
          </a:p>
          <a:p>
            <a:pPr lvl="1"/>
            <a:r>
              <a:rPr lang="en-US" sz="1800" b="1" dirty="0" smtClean="0"/>
              <a:t>May 12, 2015 </a:t>
            </a:r>
            <a:r>
              <a:rPr lang="en-US" sz="1800" dirty="0" smtClean="0"/>
              <a:t>(AVATAR Project overview to selected 6 rural districts)</a:t>
            </a:r>
          </a:p>
          <a:p>
            <a:pPr lvl="1"/>
            <a:r>
              <a:rPr lang="en-US" sz="1800" b="1" dirty="0" smtClean="0"/>
              <a:t>June 25, 2015 </a:t>
            </a:r>
            <a:r>
              <a:rPr lang="en-US" sz="1800" dirty="0" smtClean="0"/>
              <a:t>(District partnership created and project focus discussed)</a:t>
            </a:r>
          </a:p>
          <a:p>
            <a:pPr lvl="1"/>
            <a:r>
              <a:rPr lang="en-US" sz="1800" b="1" dirty="0" smtClean="0"/>
              <a:t>September 21, 2015 </a:t>
            </a:r>
            <a:r>
              <a:rPr lang="en-US" sz="1800" dirty="0" smtClean="0"/>
              <a:t>( 2 Two-Year and 2 Four-Year IHE Partners joined the project)</a:t>
            </a:r>
          </a:p>
          <a:p>
            <a:pPr lvl="1"/>
            <a:r>
              <a:rPr lang="en-US" sz="1800" b="1" dirty="0" smtClean="0"/>
              <a:t>November 18, 2015 </a:t>
            </a:r>
            <a:r>
              <a:rPr lang="en-US" sz="1800" dirty="0" smtClean="0"/>
              <a:t>(Two-Year IHE partner took the lead in developing course scope and sequence)</a:t>
            </a:r>
            <a:endParaRPr lang="en-US" sz="1800" b="1" dirty="0" smtClean="0"/>
          </a:p>
          <a:p>
            <a:pPr lvl="1"/>
            <a:r>
              <a:rPr lang="en-US" sz="1800" b="1" dirty="0" smtClean="0"/>
              <a:t>December 17, 2015 </a:t>
            </a:r>
            <a:r>
              <a:rPr lang="en-US" sz="1800" dirty="0" smtClean="0"/>
              <a:t>(District and IHE key staff created a sub-committee to identify Academy specific courses)</a:t>
            </a:r>
          </a:p>
          <a:p>
            <a:pPr lvl="1"/>
            <a:endParaRPr lang="en-US" sz="1800"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solidFill>
                  <a:srgbClr val="C00000"/>
                </a:solidFill>
              </a:rPr>
              <a:t>http://untavatar.org</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90D9AAF9-0DB0-42B8-A64F-A5BB30662726}" type="slidenum">
              <a:rPr lang="en-US" smtClean="0"/>
              <a:pPr/>
              <a:t>17</a:t>
            </a:fld>
            <a:endParaRPr lang="en-US" dirty="0"/>
          </a:p>
        </p:txBody>
      </p:sp>
    </p:spTree>
    <p:extLst>
      <p:ext uri="{BB962C8B-B14F-4D97-AF65-F5344CB8AC3E}">
        <p14:creationId xmlns:p14="http://schemas.microsoft.com/office/powerpoint/2010/main" val="355292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ESC Region 11 AVATAR </a:t>
            </a:r>
            <a:r>
              <a:rPr lang="en-US" b="1" i="1" dirty="0" smtClean="0"/>
              <a:t>Project Overview</a:t>
            </a:r>
            <a:endParaRPr lang="en-US" b="1" i="1" dirty="0"/>
          </a:p>
        </p:txBody>
      </p:sp>
      <p:sp>
        <p:nvSpPr>
          <p:cNvPr id="3" name="Content Placeholder 2"/>
          <p:cNvSpPr>
            <a:spLocks noGrp="1"/>
          </p:cNvSpPr>
          <p:nvPr>
            <p:ph idx="1"/>
          </p:nvPr>
        </p:nvSpPr>
        <p:spPr>
          <a:xfrm>
            <a:off x="533400" y="2438400"/>
            <a:ext cx="8153400" cy="3429001"/>
          </a:xfrm>
        </p:spPr>
        <p:txBody>
          <a:bodyPr>
            <a:normAutofit fontScale="92500" lnSpcReduction="10000"/>
          </a:bodyPr>
          <a:lstStyle/>
          <a:p>
            <a:pPr marL="0" indent="0">
              <a:buNone/>
            </a:pPr>
            <a:r>
              <a:rPr lang="en-US" b="1" dirty="0" smtClean="0"/>
              <a:t>Three Hour Partnership Meetings</a:t>
            </a:r>
            <a:r>
              <a:rPr lang="en-US" dirty="0" smtClean="0"/>
              <a:t> </a:t>
            </a:r>
          </a:p>
          <a:p>
            <a:pPr lvl="1"/>
            <a:r>
              <a:rPr lang="en-US" b="1" dirty="0" smtClean="0"/>
              <a:t>January 21, 2016</a:t>
            </a:r>
            <a:r>
              <a:rPr lang="en-US" dirty="0" smtClean="0"/>
              <a:t>: Report of sub-committee recommendations, and North Central Texas Workforce staff joined the meeting.</a:t>
            </a:r>
          </a:p>
          <a:p>
            <a:pPr lvl="1"/>
            <a:r>
              <a:rPr lang="en-US" b="1" dirty="0" smtClean="0"/>
              <a:t>February 21, 2016</a:t>
            </a:r>
            <a:r>
              <a:rPr lang="en-US" dirty="0" smtClean="0"/>
              <a:t>: District and IHE sub-committee met to  fine tune Academy focus</a:t>
            </a:r>
            <a:r>
              <a:rPr lang="en-US" dirty="0"/>
              <a:t> </a:t>
            </a:r>
            <a:r>
              <a:rPr lang="en-US" dirty="0" smtClean="0"/>
              <a:t>by identifying  IHE courses, qualified teaching staff, certifications/licenses, resources, and creating an overall Academy plan to present to district school board, students, and families.</a:t>
            </a:r>
          </a:p>
          <a:p>
            <a:pPr lvl="1"/>
            <a:r>
              <a:rPr lang="en-US" b="1" dirty="0" smtClean="0"/>
              <a:t>April 7, 2016:  </a:t>
            </a:r>
            <a:r>
              <a:rPr lang="en-US" dirty="0" smtClean="0"/>
              <a:t>District and IHE sub-committee report and identify implementation next steps.</a:t>
            </a:r>
          </a:p>
          <a:p>
            <a:pPr lvl="1"/>
            <a:r>
              <a:rPr lang="en-US" b="1" dirty="0" smtClean="0"/>
              <a:t>June 6. 2016: </a:t>
            </a:r>
            <a:r>
              <a:rPr lang="en-US" dirty="0" smtClean="0"/>
              <a:t>Discuss what is working and not working and schedule 2016-2017 partnership meetings</a:t>
            </a:r>
          </a:p>
          <a:p>
            <a:pPr marL="402336" lvl="1" indent="0">
              <a:buNone/>
            </a:pPr>
            <a:r>
              <a:rPr lang="en-US" dirty="0" smtClean="0"/>
              <a:t>.</a:t>
            </a:r>
          </a:p>
          <a:p>
            <a:pPr lvl="1"/>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solidFill>
                  <a:srgbClr val="C00000"/>
                </a:solidFill>
              </a:rPr>
              <a:t>http://untavatar.org</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90D9AAF9-0DB0-42B8-A64F-A5BB30662726}" type="slidenum">
              <a:rPr lang="en-US" smtClean="0"/>
              <a:pPr/>
              <a:t>18</a:t>
            </a:fld>
            <a:endParaRPr lang="en-US" dirty="0"/>
          </a:p>
        </p:txBody>
      </p:sp>
    </p:spTree>
    <p:extLst>
      <p:ext uri="{BB962C8B-B14F-4D97-AF65-F5344CB8AC3E}">
        <p14:creationId xmlns:p14="http://schemas.microsoft.com/office/powerpoint/2010/main" val="3513350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19</a:t>
            </a:fld>
            <a:endParaRPr lang="en-US" dirty="0"/>
          </a:p>
        </p:txBody>
      </p:sp>
      <p:pic>
        <p:nvPicPr>
          <p:cNvPr id="2050" name="Picture 2" descr="https://www.wc.edu/public/images/logo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398" y="1828800"/>
            <a:ext cx="5574275" cy="145329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990600" y="1600200"/>
            <a:ext cx="6422004" cy="2095500"/>
          </a:xfrm>
        </p:spPr>
        <p:txBody>
          <a:bodyPr/>
          <a:lstStyle/>
          <a:p>
            <a:endParaRPr lang="en-US" dirty="0"/>
          </a:p>
        </p:txBody>
      </p:sp>
      <p:sp>
        <p:nvSpPr>
          <p:cNvPr id="7" name="TextBox 6"/>
          <p:cNvSpPr txBox="1"/>
          <p:nvPr/>
        </p:nvSpPr>
        <p:spPr>
          <a:xfrm>
            <a:off x="762000" y="5029200"/>
            <a:ext cx="7848600" cy="461665"/>
          </a:xfrm>
          <a:prstGeom prst="rect">
            <a:avLst/>
          </a:prstGeom>
          <a:noFill/>
        </p:spPr>
        <p:txBody>
          <a:bodyPr wrap="square" rtlCol="0">
            <a:spAutoFit/>
          </a:bodyPr>
          <a:lstStyle/>
          <a:p>
            <a:r>
              <a:rPr lang="en-US" sz="2400" b="1" dirty="0" smtClean="0"/>
              <a:t>What role was played by Weatherford College?</a:t>
            </a:r>
            <a:endParaRPr lang="en-US" sz="2400" b="1" dirty="0"/>
          </a:p>
        </p:txBody>
      </p:sp>
    </p:spTree>
    <p:extLst>
      <p:ext uri="{BB962C8B-B14F-4D97-AF65-F5344CB8AC3E}">
        <p14:creationId xmlns:p14="http://schemas.microsoft.com/office/powerpoint/2010/main" val="334592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Presenters</a:t>
            </a:r>
            <a:endParaRPr lang="en-US" dirty="0"/>
          </a:p>
        </p:txBody>
      </p:sp>
      <p:sp>
        <p:nvSpPr>
          <p:cNvPr id="3" name="Content Placeholder 2"/>
          <p:cNvSpPr>
            <a:spLocks noGrp="1"/>
          </p:cNvSpPr>
          <p:nvPr>
            <p:ph idx="1"/>
          </p:nvPr>
        </p:nvSpPr>
        <p:spPr/>
        <p:txBody>
          <a:bodyPr/>
          <a:lstStyle/>
          <a:p>
            <a:r>
              <a:rPr lang="en-US" b="1" dirty="0" smtClean="0">
                <a:solidFill>
                  <a:schemeClr val="accent1"/>
                </a:solidFill>
              </a:rPr>
              <a:t>Jean Keller </a:t>
            </a:r>
            <a:r>
              <a:rPr lang="en-US" dirty="0" smtClean="0">
                <a:solidFill>
                  <a:schemeClr val="tx1"/>
                </a:solidFill>
              </a:rPr>
              <a:t>will introduce the AVATAR project.</a:t>
            </a:r>
            <a:endParaRPr lang="en-US" b="1" dirty="0" smtClean="0">
              <a:solidFill>
                <a:schemeClr val="accent1"/>
              </a:solidFill>
            </a:endParaRPr>
          </a:p>
          <a:p>
            <a:r>
              <a:rPr lang="en-US" b="1" dirty="0" smtClean="0">
                <a:solidFill>
                  <a:schemeClr val="accent1"/>
                </a:solidFill>
              </a:rPr>
              <a:t>Kathy Wright-Chapman </a:t>
            </a:r>
            <a:r>
              <a:rPr lang="en-US" dirty="0" smtClean="0">
                <a:solidFill>
                  <a:schemeClr val="tx1"/>
                </a:solidFill>
              </a:rPr>
              <a:t>will introduce an application facilitated by Texas Regional Education Service Center 11 for a partnership of school districts, community colleges, and universities.</a:t>
            </a:r>
            <a:endParaRPr lang="en-US" b="1" dirty="0" smtClean="0">
              <a:solidFill>
                <a:schemeClr val="accent1"/>
              </a:solidFill>
            </a:endParaRPr>
          </a:p>
          <a:p>
            <a:r>
              <a:rPr lang="en-US" b="1" dirty="0" smtClean="0">
                <a:solidFill>
                  <a:schemeClr val="accent1"/>
                </a:solidFill>
              </a:rPr>
              <a:t>Michael </a:t>
            </a:r>
            <a:r>
              <a:rPr lang="en-US" b="1" dirty="0" err="1" smtClean="0">
                <a:solidFill>
                  <a:schemeClr val="accent1"/>
                </a:solidFill>
              </a:rPr>
              <a:t>Endy</a:t>
            </a:r>
            <a:r>
              <a:rPr lang="en-US" b="1" dirty="0" smtClean="0">
                <a:solidFill>
                  <a:schemeClr val="accent1"/>
                </a:solidFill>
              </a:rPr>
              <a:t> </a:t>
            </a:r>
            <a:r>
              <a:rPr lang="en-US" dirty="0" smtClean="0">
                <a:solidFill>
                  <a:schemeClr val="tx1"/>
                </a:solidFill>
              </a:rPr>
              <a:t>will explain the central role of Weatherford College in planning and development of the health career academies partnership.</a:t>
            </a:r>
            <a:endParaRPr lang="en-US" b="1" dirty="0" smtClean="0">
              <a:solidFill>
                <a:schemeClr val="accent1"/>
              </a:solidFill>
            </a:endParaRPr>
          </a:p>
          <a:p>
            <a:r>
              <a:rPr lang="en-US" b="1" dirty="0" smtClean="0">
                <a:solidFill>
                  <a:schemeClr val="accent1"/>
                </a:solidFill>
              </a:rPr>
              <a:t>Mary Harris </a:t>
            </a:r>
            <a:r>
              <a:rPr lang="en-US" dirty="0" smtClean="0">
                <a:solidFill>
                  <a:schemeClr val="tx1"/>
                </a:solidFill>
              </a:rPr>
              <a:t>will lead reflection on lessons to be learned from application of the AVATAR model in a multi-institutional, career-focused context.</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pPr/>
              <a:t>2</a:t>
            </a:fld>
            <a:endParaRPr lang="en-US"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3956136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Weatherford College </a:t>
            </a:r>
            <a:br>
              <a:rPr lang="en-US" sz="3200" dirty="0" smtClean="0"/>
            </a:br>
            <a:r>
              <a:rPr lang="en-US" sz="3200" dirty="0" smtClean="0"/>
              <a:t>Facts</a:t>
            </a:r>
            <a:endParaRPr lang="en-US" sz="3200" dirty="0"/>
          </a:p>
        </p:txBody>
      </p:sp>
      <p:sp>
        <p:nvSpPr>
          <p:cNvPr id="3" name="Content Placeholder 2"/>
          <p:cNvSpPr>
            <a:spLocks noGrp="1"/>
          </p:cNvSpPr>
          <p:nvPr>
            <p:ph idx="1"/>
          </p:nvPr>
        </p:nvSpPr>
        <p:spPr/>
        <p:txBody>
          <a:bodyPr/>
          <a:lstStyle/>
          <a:p>
            <a:r>
              <a:rPr lang="en-US" dirty="0" smtClean="0"/>
              <a:t>Service Area: Hood, Parker, Palo Pinto, Wise (Region 11) and Jack (Region 9) Counties</a:t>
            </a:r>
          </a:p>
          <a:p>
            <a:r>
              <a:rPr lang="en-US" dirty="0" smtClean="0"/>
              <a:t>25 public; 9 other secondary education partners</a:t>
            </a:r>
          </a:p>
          <a:p>
            <a:r>
              <a:rPr lang="en-US" dirty="0" smtClean="0"/>
              <a:t>5500 semester enrollment</a:t>
            </a:r>
          </a:p>
          <a:p>
            <a:r>
              <a:rPr lang="en-US" dirty="0" smtClean="0"/>
              <a:t>20% dual credit enrollment</a:t>
            </a:r>
          </a:p>
          <a:p>
            <a:r>
              <a:rPr lang="en-US" dirty="0" smtClean="0"/>
              <a:t>450 health science slots</a:t>
            </a:r>
          </a:p>
          <a:p>
            <a:endParaRPr lang="en-US" dirty="0"/>
          </a:p>
        </p:txBody>
      </p:sp>
      <p:sp>
        <p:nvSpPr>
          <p:cNvPr id="4" name="Text Placeholder 3"/>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20</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448" y="3095083"/>
            <a:ext cx="2740582" cy="2952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603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 Health Science </a:t>
            </a:r>
            <a:endParaRPr lang="en-US" dirty="0"/>
          </a:p>
        </p:txBody>
      </p:sp>
      <p:sp>
        <p:nvSpPr>
          <p:cNvPr id="3" name="Text Placeholder 2"/>
          <p:cNvSpPr>
            <a:spLocks noGrp="1"/>
          </p:cNvSpPr>
          <p:nvPr>
            <p:ph type="body" idx="1"/>
          </p:nvPr>
        </p:nvSpPr>
        <p:spPr/>
        <p:txBody>
          <a:bodyPr/>
          <a:lstStyle/>
          <a:p>
            <a:r>
              <a:rPr lang="en-US" dirty="0" smtClean="0"/>
              <a:t>Partner Desirables</a:t>
            </a:r>
            <a:endParaRPr lang="en-US" dirty="0"/>
          </a:p>
        </p:txBody>
      </p:sp>
      <p:sp>
        <p:nvSpPr>
          <p:cNvPr id="4" name="Content Placeholder 3"/>
          <p:cNvSpPr>
            <a:spLocks noGrp="1"/>
          </p:cNvSpPr>
          <p:nvPr>
            <p:ph sz="half" idx="2"/>
          </p:nvPr>
        </p:nvSpPr>
        <p:spPr/>
        <p:txBody>
          <a:bodyPr/>
          <a:lstStyle/>
          <a:p>
            <a:r>
              <a:rPr lang="en-US" dirty="0" smtClean="0"/>
              <a:t>Embedded Programs</a:t>
            </a:r>
          </a:p>
          <a:p>
            <a:pPr lvl="1"/>
            <a:r>
              <a:rPr lang="en-US" dirty="0" smtClean="0"/>
              <a:t>Nursing</a:t>
            </a:r>
          </a:p>
          <a:p>
            <a:pPr lvl="1"/>
            <a:r>
              <a:rPr lang="en-US" dirty="0" smtClean="0"/>
              <a:t>Pre-med</a:t>
            </a:r>
          </a:p>
          <a:p>
            <a:r>
              <a:rPr lang="en-US" dirty="0" smtClean="0"/>
              <a:t>Guaranteed Entry</a:t>
            </a:r>
          </a:p>
          <a:p>
            <a:r>
              <a:rPr lang="en-US" dirty="0" smtClean="0"/>
              <a:t>Immediate Access</a:t>
            </a:r>
          </a:p>
          <a:p>
            <a:r>
              <a:rPr lang="en-US" dirty="0" smtClean="0"/>
              <a:t>Reduced Cost</a:t>
            </a:r>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IHE Challenges</a:t>
            </a:r>
            <a:endParaRPr lang="en-US" dirty="0"/>
          </a:p>
        </p:txBody>
      </p:sp>
      <p:sp>
        <p:nvSpPr>
          <p:cNvPr id="6" name="Content Placeholder 5"/>
          <p:cNvSpPr>
            <a:spLocks noGrp="1"/>
          </p:cNvSpPr>
          <p:nvPr>
            <p:ph sz="quarter" idx="4"/>
          </p:nvPr>
        </p:nvSpPr>
        <p:spPr/>
        <p:txBody>
          <a:bodyPr>
            <a:normAutofit/>
          </a:bodyPr>
          <a:lstStyle/>
          <a:p>
            <a:r>
              <a:rPr lang="en-US" dirty="0"/>
              <a:t>Remote, Multisite Delivery</a:t>
            </a:r>
          </a:p>
          <a:p>
            <a:r>
              <a:rPr lang="en-US" dirty="0" smtClean="0"/>
              <a:t>Licensure Requirements</a:t>
            </a:r>
          </a:p>
          <a:p>
            <a:r>
              <a:rPr lang="en-US" dirty="0" smtClean="0"/>
              <a:t>Program Costs</a:t>
            </a:r>
          </a:p>
          <a:p>
            <a:pPr lvl="1"/>
            <a:r>
              <a:rPr lang="en-US" dirty="0" smtClean="0"/>
              <a:t>Facilities</a:t>
            </a:r>
          </a:p>
          <a:p>
            <a:pPr lvl="1"/>
            <a:r>
              <a:rPr lang="en-US" dirty="0" smtClean="0"/>
              <a:t>Equipment</a:t>
            </a:r>
          </a:p>
          <a:p>
            <a:pPr lvl="1"/>
            <a:r>
              <a:rPr lang="en-US" dirty="0" smtClean="0"/>
              <a:t>Staffing</a:t>
            </a:r>
          </a:p>
          <a:p>
            <a:r>
              <a:rPr lang="en-US" dirty="0" smtClean="0"/>
              <a:t>Clinical Sites</a:t>
            </a:r>
          </a:p>
        </p:txBody>
      </p:sp>
      <p:sp>
        <p:nvSpPr>
          <p:cNvPr id="7" name="Footer Placeholder 6"/>
          <p:cNvSpPr>
            <a:spLocks noGrp="1"/>
          </p:cNvSpPr>
          <p:nvPr>
            <p:ph type="ftr" sz="quarter" idx="11"/>
          </p:nvPr>
        </p:nvSpPr>
        <p:spPr/>
        <p:txBody>
          <a:bodyPr/>
          <a:lstStyle/>
          <a:p>
            <a:r>
              <a:rPr lang="en-US" smtClean="0"/>
              <a:t>http://untavatar.org</a:t>
            </a:r>
            <a:endParaRPr lang="en-US"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21</a:t>
            </a:fld>
            <a:endParaRPr lang="en-US" dirty="0"/>
          </a:p>
        </p:txBody>
      </p:sp>
    </p:spTree>
    <p:extLst>
      <p:ext uri="{BB962C8B-B14F-4D97-AF65-F5344CB8AC3E}">
        <p14:creationId xmlns:p14="http://schemas.microsoft.com/office/powerpoint/2010/main" val="210152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 Health Science </a:t>
            </a:r>
            <a:endParaRPr lang="en-US" dirty="0"/>
          </a:p>
        </p:txBody>
      </p:sp>
      <p:sp>
        <p:nvSpPr>
          <p:cNvPr id="3" name="Text Placeholder 2"/>
          <p:cNvSpPr>
            <a:spLocks noGrp="1"/>
          </p:cNvSpPr>
          <p:nvPr>
            <p:ph type="body" idx="1"/>
          </p:nvPr>
        </p:nvSpPr>
        <p:spPr/>
        <p:txBody>
          <a:bodyPr/>
          <a:lstStyle/>
          <a:p>
            <a:r>
              <a:rPr lang="en-US" dirty="0" smtClean="0"/>
              <a:t>Options</a:t>
            </a:r>
            <a:endParaRPr lang="en-US" dirty="0"/>
          </a:p>
        </p:txBody>
      </p:sp>
      <p:sp>
        <p:nvSpPr>
          <p:cNvPr id="4" name="Content Placeholder 3"/>
          <p:cNvSpPr>
            <a:spLocks noGrp="1"/>
          </p:cNvSpPr>
          <p:nvPr>
            <p:ph sz="half" idx="2"/>
          </p:nvPr>
        </p:nvSpPr>
        <p:spPr/>
        <p:txBody>
          <a:bodyPr>
            <a:normAutofit/>
          </a:bodyPr>
          <a:lstStyle/>
          <a:p>
            <a:r>
              <a:rPr lang="en-US" dirty="0" smtClean="0"/>
              <a:t>Prep Programs</a:t>
            </a:r>
          </a:p>
          <a:p>
            <a:pPr lvl="1"/>
            <a:r>
              <a:rPr lang="en-US" dirty="0" smtClean="0"/>
              <a:t>Nursing</a:t>
            </a:r>
          </a:p>
          <a:p>
            <a:pPr lvl="1"/>
            <a:r>
              <a:rPr lang="en-US" dirty="0" smtClean="0"/>
              <a:t>Pre-med</a:t>
            </a:r>
          </a:p>
          <a:p>
            <a:r>
              <a:rPr lang="en-US" dirty="0" smtClean="0"/>
              <a:t>Related Health Fields</a:t>
            </a:r>
          </a:p>
          <a:p>
            <a:pPr lvl="1"/>
            <a:r>
              <a:rPr lang="en-US" dirty="0" smtClean="0"/>
              <a:t>Human Services Provider</a:t>
            </a:r>
          </a:p>
          <a:p>
            <a:pPr lvl="1"/>
            <a:r>
              <a:rPr lang="en-US" dirty="0" smtClean="0"/>
              <a:t>Emergency Services</a:t>
            </a:r>
          </a:p>
          <a:p>
            <a:r>
              <a:rPr lang="en-US" dirty="0" smtClean="0"/>
              <a:t>VN or Phlebotomy</a:t>
            </a:r>
          </a:p>
          <a:p>
            <a:pPr marL="0" indent="0">
              <a:buNone/>
            </a:pPr>
            <a:endParaRPr lang="en-US" dirty="0" smtClean="0"/>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Adoptions</a:t>
            </a:r>
            <a:endParaRPr lang="en-US" dirty="0"/>
          </a:p>
        </p:txBody>
      </p:sp>
      <p:sp>
        <p:nvSpPr>
          <p:cNvPr id="6" name="Content Placeholder 5"/>
          <p:cNvSpPr>
            <a:spLocks noGrp="1"/>
          </p:cNvSpPr>
          <p:nvPr>
            <p:ph sz="quarter" idx="4"/>
          </p:nvPr>
        </p:nvSpPr>
        <p:spPr/>
        <p:txBody>
          <a:bodyPr>
            <a:normAutofit/>
          </a:bodyPr>
          <a:lstStyle/>
          <a:p>
            <a:r>
              <a:rPr lang="en-US" dirty="0" smtClean="0"/>
              <a:t>College Academies Decatur, Weatherford</a:t>
            </a:r>
            <a:r>
              <a:rPr lang="en-US" smtClean="0"/>
              <a:t>, Rural </a:t>
            </a:r>
            <a:r>
              <a:rPr lang="en-US" dirty="0" smtClean="0"/>
              <a:t>Alliance </a:t>
            </a:r>
          </a:p>
          <a:p>
            <a:r>
              <a:rPr lang="en-US" dirty="0" smtClean="0"/>
              <a:t>Ongoing Development of VN Pilot Program</a:t>
            </a:r>
          </a:p>
          <a:p>
            <a:r>
              <a:rPr lang="en-US" dirty="0" smtClean="0"/>
              <a:t>2 </a:t>
            </a:r>
            <a:r>
              <a:rPr lang="en-US" dirty="0"/>
              <a:t>Districts to Ranger</a:t>
            </a:r>
          </a:p>
          <a:p>
            <a:endParaRPr lang="en-US" dirty="0" smtClean="0"/>
          </a:p>
        </p:txBody>
      </p:sp>
      <p:sp>
        <p:nvSpPr>
          <p:cNvPr id="7" name="Footer Placeholder 6"/>
          <p:cNvSpPr>
            <a:spLocks noGrp="1"/>
          </p:cNvSpPr>
          <p:nvPr>
            <p:ph type="ftr" sz="quarter" idx="11"/>
          </p:nvPr>
        </p:nvSpPr>
        <p:spPr/>
        <p:txBody>
          <a:bodyPr/>
          <a:lstStyle/>
          <a:p>
            <a:r>
              <a:rPr lang="en-US" dirty="0" smtClean="0"/>
              <a:t>http://untavatar.org</a:t>
            </a:r>
            <a:endParaRPr lang="en-US"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22</a:t>
            </a:fld>
            <a:endParaRPr lang="en-US" dirty="0"/>
          </a:p>
        </p:txBody>
      </p:sp>
    </p:spTree>
    <p:extLst>
      <p:ext uri="{BB962C8B-B14F-4D97-AF65-F5344CB8AC3E}">
        <p14:creationId xmlns:p14="http://schemas.microsoft.com/office/powerpoint/2010/main" val="3865319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sz="2800" b="1" dirty="0" smtClean="0"/>
              <a:t>What Can We Learn from this Multi-institutional</a:t>
            </a:r>
            <a:r>
              <a:rPr lang="en-US" sz="2800" b="1" dirty="0"/>
              <a:t>,</a:t>
            </a:r>
            <a:r>
              <a:rPr lang="en-US" sz="2800" b="1" dirty="0" smtClean="0"/>
              <a:t> Career-focused Curriculum Example?</a:t>
            </a:r>
            <a:endParaRPr lang="en-US" sz="2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526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Table 2"/>
          <p:cNvGraphicFramePr>
            <a:graphicFrameLocks noGrp="1"/>
          </p:cNvGraphicFramePr>
          <p:nvPr>
            <p:extLst/>
          </p:nvPr>
        </p:nvGraphicFramePr>
        <p:xfrm>
          <a:off x="1295400" y="37642800"/>
          <a:ext cx="615440" cy="36173664"/>
        </p:xfrm>
        <a:graphic>
          <a:graphicData uri="http://schemas.openxmlformats.org/drawingml/2006/table">
            <a:tbl>
              <a:tblPr firstRow="1" firstCol="1" bandRow="1">
                <a:tableStyleId>{5C22544A-7EE6-4342-B048-85BDC9FD1C3A}</a:tableStyleId>
              </a:tblPr>
              <a:tblGrid>
                <a:gridCol w="123088"/>
                <a:gridCol w="123088"/>
                <a:gridCol w="123088"/>
                <a:gridCol w="123088"/>
                <a:gridCol w="123088"/>
              </a:tblGrid>
              <a:tr h="0">
                <a:tc>
                  <a:txBody>
                    <a:bodyPr/>
                    <a:lstStyle/>
                    <a:p>
                      <a:pPr marL="0" marR="0">
                        <a:lnSpc>
                          <a:spcPct val="115000"/>
                        </a:lnSpc>
                        <a:spcBef>
                          <a:spcPts val="0"/>
                        </a:spcBef>
                        <a:spcAft>
                          <a:spcPts val="0"/>
                        </a:spcAft>
                      </a:pPr>
                      <a:r>
                        <a:rPr lang="en-US" sz="800" dirty="0">
                          <a:effectLst/>
                        </a:rPr>
                        <a:t>Name (include yourself)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District/University/Workforce or P-16 Council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Title/Position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Phone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LaShonda Evans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Region 4 ESC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Education Specialist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3"/>
                        </a:rPr>
                        <a:t>lashonda.evans@esc4.net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713-744-6380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June Giddings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GCPASS/Houston A+ Challenge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4"/>
                        </a:rPr>
                        <a:t>jgiddings@houstonaplus.org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713-658-1881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Cynthia Williams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CTE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5"/>
                        </a:rPr>
                        <a:t>cynthiaw@springisd.org</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Tiffany Rhodriquez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Guidance &amp; Counseling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6"/>
                        </a:rPr>
                        <a:t>trhodri@springisd.org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281-891-6368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Beth Gilleland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Student Support Services Officer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7"/>
                        </a:rPr>
                        <a:t>egilleland@kleinisd.net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832-249-4319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Michelle McCharen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College &amp; Career Readiness Counselor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8"/>
                        </a:rPr>
                        <a:t>mmcharen@kleinisd.net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281-467-3192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Brian Reeves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English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9"/>
                        </a:rPr>
                        <a:t>Brian.L.Reeves@lonestar.edu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281-290-3749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Martha Donnelly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Math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10"/>
                        </a:rPr>
                        <a:t>Martha.E.Donnelly@lonestar.edu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281-290-5053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bl>
          </a:graphicData>
        </a:graphic>
      </p:graphicFrame>
      <p:sp>
        <p:nvSpPr>
          <p:cNvPr id="6" name="Rectangle 1"/>
          <p:cNvSpPr>
            <a:spLocks noChangeArrowheads="1"/>
          </p:cNvSpPr>
          <p:nvPr/>
        </p:nvSpPr>
        <p:spPr bwMode="auto">
          <a:xfrm>
            <a:off x="866775" y="348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pPr/>
              <a:t>23</a:t>
            </a:fld>
            <a:endParaRPr lang="en-US" dirty="0"/>
          </a:p>
        </p:txBody>
      </p:sp>
    </p:spTree>
    <p:extLst>
      <p:ext uri="{BB962C8B-B14F-4D97-AF65-F5344CB8AC3E}">
        <p14:creationId xmlns:p14="http://schemas.microsoft.com/office/powerpoint/2010/main" val="1258296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it successful?</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24</a:t>
            </a:fld>
            <a:endParaRPr lang="en-US"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590800"/>
            <a:ext cx="4039644" cy="3441178"/>
          </a:xfrm>
          <a:prstGeom prst="rect">
            <a:avLst/>
          </a:prstGeom>
          <a:ln>
            <a:noFill/>
          </a:ln>
          <a:effectLst>
            <a:softEdge rad="112500"/>
          </a:effectLst>
        </p:spPr>
      </p:pic>
    </p:spTree>
    <p:extLst>
      <p:ext uri="{BB962C8B-B14F-4D97-AF65-F5344CB8AC3E}">
        <p14:creationId xmlns:p14="http://schemas.microsoft.com/office/powerpoint/2010/main" val="5700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it successful?</a:t>
            </a:r>
            <a:endParaRPr lang="en-US" dirty="0"/>
          </a:p>
        </p:txBody>
      </p:sp>
      <p:sp>
        <p:nvSpPr>
          <p:cNvPr id="3" name="Content Placeholder 2"/>
          <p:cNvSpPr>
            <a:spLocks noGrp="1"/>
          </p:cNvSpPr>
          <p:nvPr>
            <p:ph idx="1"/>
          </p:nvPr>
        </p:nvSpPr>
        <p:spPr/>
        <p:txBody>
          <a:bodyPr>
            <a:normAutofit lnSpcReduction="10000"/>
          </a:bodyPr>
          <a:lstStyle/>
          <a:p>
            <a:r>
              <a:rPr lang="en-US" dirty="0" smtClean="0"/>
              <a:t>The vision of a health career pathway was shared among the partners.</a:t>
            </a:r>
          </a:p>
          <a:p>
            <a:r>
              <a:rPr lang="en-US" dirty="0" smtClean="0"/>
              <a:t>The right education partners were at the table.</a:t>
            </a:r>
          </a:p>
          <a:p>
            <a:r>
              <a:rPr lang="en-US" dirty="0" smtClean="0"/>
              <a:t>Institutional leaders were involved, active, and able to call others to the table.</a:t>
            </a:r>
          </a:p>
          <a:p>
            <a:r>
              <a:rPr lang="en-US" dirty="0" smtClean="0"/>
              <a:t>Meetings were well and dependably facilitated.</a:t>
            </a:r>
          </a:p>
          <a:p>
            <a:r>
              <a:rPr lang="en-US" dirty="0" smtClean="0"/>
              <a:t>People did their homework on time.</a:t>
            </a:r>
          </a:p>
          <a:p>
            <a:r>
              <a:rPr lang="en-US" dirty="0" smtClean="0"/>
              <a:t>Group members were open in sharing problems and challenges.</a:t>
            </a:r>
          </a:p>
          <a:p>
            <a:r>
              <a:rPr lang="en-US" dirty="0" smtClean="0"/>
              <a:t>Higher education members collaborated.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25</a:t>
            </a:fld>
            <a:endParaRPr lang="en-US"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a:p>
            <a:endParaRPr lang="en-US" dirty="0"/>
          </a:p>
        </p:txBody>
      </p:sp>
    </p:spTree>
    <p:extLst>
      <p:ext uri="{BB962C8B-B14F-4D97-AF65-F5344CB8AC3E}">
        <p14:creationId xmlns:p14="http://schemas.microsoft.com/office/powerpoint/2010/main" val="38411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have been done differently?</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26</a:t>
            </a:fld>
            <a:endParaRPr lang="en-US"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590800"/>
            <a:ext cx="4039644" cy="3441178"/>
          </a:xfrm>
          <a:prstGeom prst="rect">
            <a:avLst/>
          </a:prstGeom>
          <a:ln>
            <a:noFill/>
          </a:ln>
          <a:effectLst>
            <a:softEdge rad="112500"/>
          </a:effectLst>
        </p:spPr>
      </p:pic>
    </p:spTree>
    <p:extLst>
      <p:ext uri="{BB962C8B-B14F-4D97-AF65-F5344CB8AC3E}">
        <p14:creationId xmlns:p14="http://schemas.microsoft.com/office/powerpoint/2010/main" val="86362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have been done differently?</a:t>
            </a:r>
            <a:endParaRPr lang="en-US" dirty="0"/>
          </a:p>
        </p:txBody>
      </p:sp>
      <p:sp>
        <p:nvSpPr>
          <p:cNvPr id="3" name="Content Placeholder 2"/>
          <p:cNvSpPr>
            <a:spLocks noGrp="1"/>
          </p:cNvSpPr>
          <p:nvPr>
            <p:ph idx="1"/>
          </p:nvPr>
        </p:nvSpPr>
        <p:spPr/>
        <p:txBody>
          <a:bodyPr>
            <a:normAutofit/>
          </a:bodyPr>
          <a:lstStyle/>
          <a:p>
            <a:r>
              <a:rPr lang="en-US" dirty="0" smtClean="0"/>
              <a:t>Business partners could have been active in the curriculum planning.</a:t>
            </a:r>
          </a:p>
          <a:p>
            <a:r>
              <a:rPr lang="en-US" dirty="0" smtClean="0"/>
              <a:t>Plans could have been made for sustainability through an MOU that provided for 1) development and vertical alignment of curriculum, 2) on-going administrative oversight, and 3) evaluation.</a:t>
            </a:r>
          </a:p>
          <a:p>
            <a:r>
              <a:rPr lang="en-US" dirty="0" smtClean="0"/>
              <a:t>Plans might have been made for multi-institutional professional development of faculty.</a:t>
            </a:r>
          </a:p>
          <a:p>
            <a:r>
              <a:rPr lang="en-US" dirty="0" smtClean="0"/>
              <a:t>Short-term funding may be available through Workforce Solutions.</a:t>
            </a:r>
          </a:p>
        </p:txBody>
      </p:sp>
      <p:sp>
        <p:nvSpPr>
          <p:cNvPr id="4" name="Slide Number Placeholder 3"/>
          <p:cNvSpPr>
            <a:spLocks noGrp="1"/>
          </p:cNvSpPr>
          <p:nvPr>
            <p:ph type="sldNum" sz="quarter" idx="12"/>
          </p:nvPr>
        </p:nvSpPr>
        <p:spPr/>
        <p:txBody>
          <a:bodyPr/>
          <a:lstStyle/>
          <a:p>
            <a:fld id="{A79836AA-2E5C-4B78-BCFE-529AC8470618}" type="slidenum">
              <a:rPr lang="en-US" smtClean="0"/>
              <a:pPr/>
              <a:t>27</a:t>
            </a:fld>
            <a:endParaRPr lang="en-US"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a:p>
            <a:endParaRPr lang="en-US" dirty="0"/>
          </a:p>
        </p:txBody>
      </p:sp>
    </p:spTree>
    <p:extLst>
      <p:ext uri="{BB962C8B-B14F-4D97-AF65-F5344CB8AC3E}">
        <p14:creationId xmlns:p14="http://schemas.microsoft.com/office/powerpoint/2010/main" val="51296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28</a:t>
            </a:fld>
            <a:endParaRPr lang="en-US"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590800"/>
            <a:ext cx="4039644" cy="3441178"/>
          </a:xfrm>
          <a:prstGeom prst="rect">
            <a:avLst/>
          </a:prstGeom>
          <a:ln>
            <a:noFill/>
          </a:ln>
          <a:effectLst>
            <a:softEdge rad="112500"/>
          </a:effectLst>
        </p:spPr>
      </p:pic>
    </p:spTree>
    <p:extLst>
      <p:ext uri="{BB962C8B-B14F-4D97-AF65-F5344CB8AC3E}">
        <p14:creationId xmlns:p14="http://schemas.microsoft.com/office/powerpoint/2010/main" val="6829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the Presenters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accent1"/>
                </a:solidFill>
              </a:rPr>
              <a:t>Jean Keller, </a:t>
            </a:r>
            <a:r>
              <a:rPr lang="en-US" dirty="0" smtClean="0">
                <a:solidFill>
                  <a:schemeClr val="accent1"/>
                </a:solidFill>
              </a:rPr>
              <a:t>Professor, Kinesiology, Health </a:t>
            </a:r>
            <a:r>
              <a:rPr lang="en-US" dirty="0" err="1" smtClean="0">
                <a:solidFill>
                  <a:schemeClr val="accent1"/>
                </a:solidFill>
              </a:rPr>
              <a:t>Promotion,and</a:t>
            </a:r>
            <a:r>
              <a:rPr lang="en-US" dirty="0" smtClean="0">
                <a:solidFill>
                  <a:schemeClr val="accent1"/>
                </a:solidFill>
              </a:rPr>
              <a:t> Recreation, UNT, Denton, TX, 940 565-3427, jean.keller@unt.edu </a:t>
            </a:r>
          </a:p>
          <a:p>
            <a:r>
              <a:rPr lang="en-US" b="1" dirty="0" smtClean="0">
                <a:solidFill>
                  <a:schemeClr val="accent1"/>
                </a:solidFill>
              </a:rPr>
              <a:t>Kathy Wright-Chapman, </a:t>
            </a:r>
            <a:r>
              <a:rPr lang="en-US" dirty="0" smtClean="0">
                <a:solidFill>
                  <a:schemeClr val="accent1"/>
                </a:solidFill>
              </a:rPr>
              <a:t>Director, Research and Evaluation, Region 11 Education Service Center, Fort Worth, TX, 817 740-7546, kwc@esc11.net</a:t>
            </a:r>
          </a:p>
          <a:p>
            <a:r>
              <a:rPr lang="en-US" b="1" dirty="0" smtClean="0">
                <a:solidFill>
                  <a:schemeClr val="accent1"/>
                </a:solidFill>
              </a:rPr>
              <a:t>Michael </a:t>
            </a:r>
            <a:r>
              <a:rPr lang="en-US" b="1" dirty="0" err="1" smtClean="0">
                <a:solidFill>
                  <a:schemeClr val="accent1"/>
                </a:solidFill>
              </a:rPr>
              <a:t>Endy</a:t>
            </a:r>
            <a:r>
              <a:rPr lang="en-US" b="1" dirty="0" smtClean="0">
                <a:solidFill>
                  <a:schemeClr val="accent1"/>
                </a:solidFill>
              </a:rPr>
              <a:t>, </a:t>
            </a:r>
            <a:r>
              <a:rPr lang="en-US" dirty="0" smtClean="0">
                <a:solidFill>
                  <a:schemeClr val="accent1"/>
                </a:solidFill>
              </a:rPr>
              <a:t>Executive Dean of Academics, Weatherford College, Weatherford, TX, 817 598-6211, mendy@wc.edu</a:t>
            </a:r>
          </a:p>
          <a:p>
            <a:r>
              <a:rPr lang="en-US" b="1" dirty="0" smtClean="0">
                <a:solidFill>
                  <a:schemeClr val="accent1"/>
                </a:solidFill>
              </a:rPr>
              <a:t>Mary Harris, </a:t>
            </a:r>
            <a:r>
              <a:rPr lang="en-US" dirty="0" smtClean="0">
                <a:solidFill>
                  <a:schemeClr val="accent1"/>
                </a:solidFill>
              </a:rPr>
              <a:t>Professor Emeritus, Teacher Education and Administration, UNT, Denton, TX, 940 367-3026, mary.harris@unt.edu</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pPr/>
              <a:t>29</a:t>
            </a:fld>
            <a:endParaRPr lang="en-US"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4020475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b="1" dirty="0" smtClean="0"/>
              <a:t>What is AVATAR?</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526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Table 2"/>
          <p:cNvGraphicFramePr>
            <a:graphicFrameLocks noGrp="1"/>
          </p:cNvGraphicFramePr>
          <p:nvPr>
            <p:extLst/>
          </p:nvPr>
        </p:nvGraphicFramePr>
        <p:xfrm>
          <a:off x="1295400" y="37642800"/>
          <a:ext cx="615440" cy="36173664"/>
        </p:xfrm>
        <a:graphic>
          <a:graphicData uri="http://schemas.openxmlformats.org/drawingml/2006/table">
            <a:tbl>
              <a:tblPr firstRow="1" firstCol="1" bandRow="1">
                <a:tableStyleId>{5C22544A-7EE6-4342-B048-85BDC9FD1C3A}</a:tableStyleId>
              </a:tblPr>
              <a:tblGrid>
                <a:gridCol w="123088"/>
                <a:gridCol w="123088"/>
                <a:gridCol w="123088"/>
                <a:gridCol w="123088"/>
                <a:gridCol w="123088"/>
              </a:tblGrid>
              <a:tr h="0">
                <a:tc>
                  <a:txBody>
                    <a:bodyPr/>
                    <a:lstStyle/>
                    <a:p>
                      <a:pPr marL="0" marR="0">
                        <a:lnSpc>
                          <a:spcPct val="115000"/>
                        </a:lnSpc>
                        <a:spcBef>
                          <a:spcPts val="0"/>
                        </a:spcBef>
                        <a:spcAft>
                          <a:spcPts val="0"/>
                        </a:spcAft>
                      </a:pPr>
                      <a:r>
                        <a:rPr lang="en-US" sz="800" dirty="0">
                          <a:effectLst/>
                        </a:rPr>
                        <a:t>Name (include yourself)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District/University/Workforce or P-16 Council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Title/Position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Phone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LaShonda Evans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Region 4 ESC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Education Specialist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3"/>
                        </a:rPr>
                        <a:t>lashonda.evans@esc4.net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713-744-6380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June Giddings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GCPASS/Houston A+ Challenge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4"/>
                        </a:rPr>
                        <a:t>jgiddings@houstonaplus.org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713-658-1881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Cynthia Williams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CTE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5"/>
                        </a:rPr>
                        <a:t>cynthiaw@springisd.org</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Tiffany Rhodriquez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Guidance &amp; Counseling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6"/>
                        </a:rPr>
                        <a:t>trhodri@springisd.org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281-891-6368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Beth Gilleland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Student Support Services Officer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7"/>
                        </a:rPr>
                        <a:t>egilleland@kleinisd.net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832-249-4319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Michelle McCharen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College &amp; Career Readiness Counselor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8"/>
                        </a:rPr>
                        <a:t>mmcharen@kleinisd.net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281-467-3192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Brian Reeves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English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9"/>
                        </a:rPr>
                        <a:t>Brian.L.Reeves@lonestar.edu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281-290-3749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Martha Donnelly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Math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10"/>
                        </a:rPr>
                        <a:t>Martha.E.Donnelly@lonestar.edu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281-290-5053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bl>
          </a:graphicData>
        </a:graphic>
      </p:graphicFrame>
      <p:sp>
        <p:nvSpPr>
          <p:cNvPr id="6" name="Rectangle 1"/>
          <p:cNvSpPr>
            <a:spLocks noChangeArrowheads="1"/>
          </p:cNvSpPr>
          <p:nvPr/>
        </p:nvSpPr>
        <p:spPr bwMode="auto">
          <a:xfrm>
            <a:off x="866775" y="348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pPr/>
              <a:t>3</a:t>
            </a:fld>
            <a:endParaRPr lang="en-US" dirty="0"/>
          </a:p>
        </p:txBody>
      </p:sp>
    </p:spTree>
    <p:extLst>
      <p:ext uri="{BB962C8B-B14F-4D97-AF65-F5344CB8AC3E}">
        <p14:creationId xmlns:p14="http://schemas.microsoft.com/office/powerpoint/2010/main" val="2310312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Basic Facts: AVATAR</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85000" lnSpcReduction="20000"/>
          </a:bodyPr>
          <a:lstStyle/>
          <a:p>
            <a:pPr marL="457200" indent="-457200">
              <a:buFont typeface="+mj-lt"/>
              <a:buAutoNum type="arabicPeriod"/>
            </a:pPr>
            <a:r>
              <a:rPr lang="en-US" sz="2400" dirty="0" smtClean="0">
                <a:solidFill>
                  <a:schemeClr val="tx1"/>
                </a:solidFill>
              </a:rPr>
              <a:t>Academic Vertical Alignment Training and Renewal</a:t>
            </a:r>
            <a:endParaRPr lang="en-US" sz="2400" dirty="0" smtClean="0"/>
          </a:p>
          <a:p>
            <a:pPr marL="457200" indent="-457200">
              <a:buFont typeface="+mj-lt"/>
              <a:buAutoNum type="arabicPeriod"/>
            </a:pPr>
            <a:r>
              <a:rPr lang="en-US" sz="2400" dirty="0" smtClean="0"/>
              <a:t>First funded in 2011 by the Texas Higher Education Coordinating Board as part of its Closing the Gaps strategic plan</a:t>
            </a:r>
          </a:p>
          <a:p>
            <a:pPr marL="457200" indent="-457200">
              <a:buFont typeface="+mj-lt"/>
              <a:buAutoNum type="arabicPeriod"/>
            </a:pPr>
            <a:r>
              <a:rPr lang="en-US" sz="2400" dirty="0" smtClean="0"/>
              <a:t>Facilitated by the University of North Texas for the North Texas Regional P-16 Council, which serves the Dallas Fort Worth and </a:t>
            </a:r>
            <a:r>
              <a:rPr lang="en-US" sz="2400" dirty="0" err="1" smtClean="0"/>
              <a:t>Metroplex</a:t>
            </a:r>
            <a:r>
              <a:rPr lang="en-US" sz="2400" dirty="0" smtClean="0"/>
              <a:t> areas</a:t>
            </a:r>
          </a:p>
          <a:p>
            <a:pPr marL="457200" indent="-457200">
              <a:buFont typeface="+mj-lt"/>
              <a:buAutoNum type="arabicPeriod"/>
            </a:pPr>
            <a:r>
              <a:rPr lang="en-US" sz="2400" dirty="0" smtClean="0"/>
              <a:t>Active in 2015 in all 20 Education Service Center regions of the Texas </a:t>
            </a:r>
            <a:r>
              <a:rPr lang="en-US" sz="2400" dirty="0" smtClean="0">
                <a:solidFill>
                  <a:schemeClr val="tx1"/>
                </a:solidFill>
              </a:rPr>
              <a:t>Education</a:t>
            </a:r>
            <a:r>
              <a:rPr lang="en-US" sz="2400" dirty="0" smtClean="0"/>
              <a:t> Agency</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358368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3A61F1E-282B-4DCB-86ED-0B82064BF885}" type="slidenum">
              <a:rPr lang="en-US" smtClean="0"/>
              <a:pPr>
                <a:defRPr/>
              </a:pPr>
              <a:t>5</a:t>
            </a:fld>
            <a:endParaRPr lang="en-US" dirty="0"/>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304800"/>
            <a:ext cx="8702675" cy="6553200"/>
          </a:xfrm>
          <a:ln w="88900" cap="sq" cmpd="thickThin">
            <a:solidFill>
              <a:schemeClr val="tx1">
                <a:lumMod val="75000"/>
                <a:lumOff val="25000"/>
              </a:schemeClr>
            </a:solidFill>
            <a:miter lim="800000"/>
          </a:ln>
          <a:effectLst>
            <a:innerShdw blurRad="76200">
              <a:srgbClr val="000000"/>
            </a:innerShdw>
          </a:effectLst>
        </p:spPr>
      </p:pic>
      <p:sp>
        <p:nvSpPr>
          <p:cNvPr id="2" name="Footer Placeholder 1"/>
          <p:cNvSpPr>
            <a:spLocks noGrp="1"/>
          </p:cNvSpPr>
          <p:nvPr>
            <p:ph type="ftr" sz="quarter" idx="11"/>
          </p:nvPr>
        </p:nvSpPr>
        <p:spPr/>
        <p:txBody>
          <a:bodyPr/>
          <a:lstStyle/>
          <a:p>
            <a:r>
              <a:rPr lang="en-US" dirty="0" smtClean="0">
                <a:solidFill>
                  <a:srgbClr val="C00000"/>
                </a:solidFill>
              </a:rPr>
              <a:t>http://untavatar.org</a:t>
            </a:r>
            <a:endParaRPr lang="en-US" dirty="0">
              <a:solidFill>
                <a:srgbClr val="C00000"/>
              </a:solidFill>
            </a:endParaRPr>
          </a:p>
        </p:txBody>
      </p:sp>
    </p:spTree>
    <p:extLst>
      <p:ext uri="{BB962C8B-B14F-4D97-AF65-F5344CB8AC3E}">
        <p14:creationId xmlns:p14="http://schemas.microsoft.com/office/powerpoint/2010/main" val="3103126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fontScale="70000" lnSpcReduction="20000"/>
          </a:bodyPr>
          <a:lstStyle/>
          <a:p>
            <a:r>
              <a:rPr lang="en-US" sz="3800" i="1" dirty="0" smtClean="0">
                <a:solidFill>
                  <a:schemeClr val="bg1"/>
                </a:solidFill>
              </a:rPr>
              <a:t>AVATAR is a Partnership </a:t>
            </a:r>
            <a:r>
              <a:rPr lang="en-US" sz="3800" i="1" dirty="0">
                <a:solidFill>
                  <a:schemeClr val="bg1"/>
                </a:solidFill>
              </a:rPr>
              <a:t>of Regional Leaders </a:t>
            </a:r>
            <a:r>
              <a:rPr lang="en-US" sz="3800" i="1" dirty="0" smtClean="0">
                <a:solidFill>
                  <a:schemeClr val="bg1"/>
                </a:solidFill>
              </a:rPr>
              <a:t>from these institutions</a:t>
            </a:r>
            <a:endParaRPr lang="en-US" sz="3800" i="1"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6</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15263" y="333375"/>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
        <p:nvSpPr>
          <p:cNvPr id="2" name="Footer Placeholder 1"/>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25045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800" y="56388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35358" y="2404080"/>
            <a:ext cx="3856764" cy="4185761"/>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a:t>
            </a:r>
            <a:endParaRPr lang="en-US" sz="1400" b="1" dirty="0" smtClean="0">
              <a:solidFill>
                <a:prstClr val="black"/>
              </a:solidFill>
            </a:endParaRPr>
          </a:p>
          <a:p>
            <a:endParaRPr lang="en-US" sz="1400" b="1" dirty="0" smtClean="0">
              <a:solidFill>
                <a:prstClr val="black"/>
              </a:solidFill>
            </a:endParaRPr>
          </a:p>
          <a:p>
            <a:r>
              <a:rPr lang="en-US" sz="1400" b="1" dirty="0" smtClean="0">
                <a:solidFill>
                  <a:prstClr val="black"/>
                </a:solidFill>
              </a:rPr>
              <a:t>Dual </a:t>
            </a:r>
            <a:r>
              <a:rPr lang="en-US" sz="1400" b="1" dirty="0">
                <a:solidFill>
                  <a:prstClr val="black"/>
                </a:solidFill>
              </a:rPr>
              <a:t>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a:t>
            </a:r>
            <a:r>
              <a:rPr lang="en-US" sz="1400" b="1" dirty="0" smtClean="0">
                <a:solidFill>
                  <a:prstClr val="black"/>
                </a:solidFill>
              </a:rPr>
              <a:t>Educational </a:t>
            </a:r>
            <a:r>
              <a:rPr lang="en-US" sz="1400" b="1" dirty="0">
                <a:solidFill>
                  <a:prstClr val="black"/>
                </a:solidFill>
              </a:rPr>
              <a:t>Policies </a:t>
            </a:r>
            <a:r>
              <a:rPr lang="en-US" sz="1400" b="1" dirty="0" smtClean="0">
                <a:solidFill>
                  <a:prstClr val="black"/>
                </a:solidFill>
              </a:rPr>
              <a:t>&amp; </a:t>
            </a:r>
            <a:r>
              <a:rPr lang="en-US" sz="1400" b="1" dirty="0">
                <a:solidFill>
                  <a:prstClr val="black"/>
                </a:solidFill>
              </a:rPr>
              <a:t>Practices</a:t>
            </a:r>
          </a:p>
          <a:p>
            <a:endParaRPr lang="en-US" sz="1400" b="1" dirty="0">
              <a:solidFill>
                <a:prstClr val="black"/>
              </a:solidFill>
            </a:endParaRPr>
          </a:p>
          <a:p>
            <a:pPr algn="ctr"/>
            <a:r>
              <a:rPr lang="en-US" sz="1400" b="1" dirty="0">
                <a:solidFill>
                  <a:prstClr val="black"/>
                </a:solidFill>
              </a:rPr>
              <a:t>              Classroom Instruction, Textbooks</a:t>
            </a:r>
          </a:p>
          <a:p>
            <a:pPr algn="ctr"/>
            <a:r>
              <a:rPr lang="en-US" sz="1400" b="1" dirty="0">
                <a:solidFill>
                  <a:prstClr val="black"/>
                </a:solidFill>
              </a:rPr>
              <a:t>                Grading, etc.</a:t>
            </a:r>
          </a:p>
          <a:p>
            <a:endParaRPr lang="en-US" sz="1400" b="1" dirty="0">
              <a:solidFill>
                <a:prstClr val="black"/>
              </a:solidFill>
            </a:endParaRPr>
          </a:p>
          <a:p>
            <a:pPr algn="r"/>
            <a:r>
              <a:rPr lang="en-US" sz="1400" b="1" dirty="0" smtClean="0">
                <a:solidFill>
                  <a:prstClr val="black"/>
                </a:solidFill>
              </a:rPr>
              <a:t>    Discipline </a:t>
            </a:r>
            <a:r>
              <a:rPr lang="en-US" sz="1400" b="1" dirty="0">
                <a:solidFill>
                  <a:prstClr val="black"/>
                </a:solidFill>
              </a:rPr>
              <a:t>Reference Course</a:t>
            </a:r>
          </a:p>
          <a:p>
            <a:pPr algn="ctr"/>
            <a:r>
              <a:rPr lang="en-US" sz="1400" b="1" dirty="0" smtClean="0">
                <a:solidFill>
                  <a:prstClr val="black"/>
                </a:solidFill>
              </a:rPr>
              <a:t>                           Profiles</a:t>
            </a:r>
          </a:p>
          <a:p>
            <a:endParaRPr lang="en-US" sz="1400" b="1" dirty="0">
              <a:solidFill>
                <a:prstClr val="black"/>
              </a:solidFill>
            </a:endParaRPr>
          </a:p>
          <a:p>
            <a:pPr algn="r"/>
            <a:r>
              <a:rPr lang="en-US" sz="1400" b="1" dirty="0">
                <a:solidFill>
                  <a:prstClr val="black"/>
                </a:solidFill>
              </a:rPr>
              <a:t>                        </a:t>
            </a:r>
            <a:r>
              <a:rPr lang="en-US" sz="1400" b="1" dirty="0" smtClean="0">
                <a:solidFill>
                  <a:prstClr val="black"/>
                </a:solidFill>
              </a:rPr>
              <a:t>College </a:t>
            </a:r>
            <a:r>
              <a:rPr lang="en-US" sz="1400" b="1" dirty="0">
                <a:solidFill>
                  <a:prstClr val="black"/>
                </a:solidFill>
              </a:rPr>
              <a:t>&amp; Career </a:t>
            </a:r>
            <a:r>
              <a:rPr lang="en-US" sz="1400" b="1" dirty="0" smtClean="0">
                <a:solidFill>
                  <a:prstClr val="black"/>
                </a:solidFill>
              </a:rPr>
              <a:t>Readiness </a:t>
            </a:r>
            <a:endParaRPr lang="en-US" sz="1400" b="1" dirty="0">
              <a:solidFill>
                <a:prstClr val="black"/>
              </a:solidFill>
            </a:endParaRPr>
          </a:p>
          <a:p>
            <a:pPr algn="r"/>
            <a:r>
              <a:rPr lang="en-US" sz="1400" b="1" dirty="0">
                <a:solidFill>
                  <a:prstClr val="black"/>
                </a:solidFill>
              </a:rPr>
              <a:t>                                  Standards 	</a:t>
            </a:r>
            <a:r>
              <a:rPr lang="en-US" sz="1400" b="1" dirty="0" smtClean="0">
                <a:solidFill>
                  <a:prstClr val="black"/>
                </a:solidFill>
              </a:rPr>
              <a:t>	</a:t>
            </a:r>
            <a:endParaRPr lang="en-US" sz="1400" b="1" dirty="0">
              <a:solidFill>
                <a:prstClr val="black"/>
              </a:solidFill>
            </a:endParaRPr>
          </a:p>
          <a:p>
            <a:pPr algn="r"/>
            <a:r>
              <a:rPr lang="en-US" sz="1400" b="1" dirty="0">
                <a:solidFill>
                  <a:prstClr val="black"/>
                </a:solidFill>
              </a:rPr>
              <a:t>                              </a:t>
            </a:r>
          </a:p>
        </p:txBody>
      </p:sp>
      <p:sp>
        <p:nvSpPr>
          <p:cNvPr id="5" name="Isosceles Triangle 4"/>
          <p:cNvSpPr/>
          <p:nvPr/>
        </p:nvSpPr>
        <p:spPr>
          <a:xfrm>
            <a:off x="2819400" y="1743075"/>
            <a:ext cx="3505200" cy="5114925"/>
          </a:xfrm>
          <a:prstGeom prst="triangle">
            <a:avLst>
              <a:gd name="adj" fmla="val 4972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68778" y="784385"/>
            <a:ext cx="7305492" cy="1200329"/>
          </a:xfrm>
          <a:prstGeom prst="rect">
            <a:avLst/>
          </a:prstGeom>
          <a:noFill/>
          <a:ln w="28575">
            <a:noFill/>
          </a:ln>
        </p:spPr>
        <p:txBody>
          <a:bodyPr wrap="square" rtlCol="0">
            <a:spAutoFit/>
          </a:bodyPr>
          <a:lstStyle/>
          <a:p>
            <a:pPr algn="ctr"/>
            <a:r>
              <a:rPr lang="en-US" sz="3600" b="1" dirty="0" smtClean="0">
                <a:ln w="18000">
                  <a:solidFill>
                    <a:schemeClr val="accent2">
                      <a:lumMod val="50000"/>
                    </a:schemeClr>
                  </a:solidFill>
                  <a:prstDash val="solid"/>
                  <a:miter lim="800000"/>
                </a:ln>
                <a:solidFill>
                  <a:schemeClr val="bg1"/>
                </a:solidFill>
                <a:effectLst>
                  <a:outerShdw blurRad="50800" dist="38100" dir="2700000" algn="tl" rotWithShape="0">
                    <a:prstClr val="black">
                      <a:alpha val="40000"/>
                    </a:prstClr>
                  </a:outerShdw>
                </a:effectLst>
                <a:cs typeface="Narkisim" pitchFamily="34" charset="-79"/>
              </a:rPr>
              <a:t>AVATAR enables Critical Conversations</a:t>
            </a:r>
            <a:endParaRPr lang="en-US" sz="3600" b="1" dirty="0">
              <a:ln w="18000">
                <a:solidFill>
                  <a:schemeClr val="accent2">
                    <a:lumMod val="50000"/>
                  </a:schemeClr>
                </a:solidFill>
                <a:prstDash val="solid"/>
                <a:miter lim="800000"/>
              </a:ln>
              <a:solidFill>
                <a:schemeClr val="bg1"/>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52497" y="2544536"/>
            <a:ext cx="3133542" cy="3970318"/>
          </a:xfrm>
          <a:prstGeom prst="rect">
            <a:avLst/>
          </a:prstGeom>
          <a:noFill/>
        </p:spPr>
        <p:txBody>
          <a:bodyPr wrap="square" rtlCol="0">
            <a:spAutoFit/>
          </a:bodyPr>
          <a:lstStyle/>
          <a:p>
            <a:pPr algn="ctr"/>
            <a:r>
              <a:rPr lang="en-US" sz="1400" dirty="0">
                <a:solidFill>
                  <a:prstClr val="black"/>
                </a:solidFill>
              </a:rPr>
              <a:t> </a:t>
            </a:r>
            <a:r>
              <a:rPr lang="en-US" sz="1400" dirty="0" smtClean="0">
                <a:solidFill>
                  <a:prstClr val="black"/>
                </a:solidFill>
              </a:rPr>
              <a:t>  </a:t>
            </a:r>
            <a:r>
              <a:rPr lang="en-US" sz="1400" b="1" dirty="0">
                <a:solidFill>
                  <a:prstClr val="black"/>
                </a:solidFill>
              </a:rPr>
              <a:t>Student Success Assessments</a:t>
            </a:r>
          </a:p>
          <a:p>
            <a:pPr algn="ctr"/>
            <a:endParaRPr lang="en-US" sz="1400" b="1" dirty="0">
              <a:solidFill>
                <a:prstClr val="black"/>
              </a:solidFill>
            </a:endParaRPr>
          </a:p>
          <a:p>
            <a:r>
              <a:rPr lang="en-US" sz="1400" b="1" dirty="0" smtClean="0">
                <a:solidFill>
                  <a:prstClr val="black"/>
                </a:solidFill>
              </a:rPr>
              <a:t> </a:t>
            </a:r>
          </a:p>
          <a:p>
            <a:pPr algn="ctr"/>
            <a:r>
              <a:rPr lang="en-US" sz="1400" b="1" dirty="0" smtClean="0">
                <a:solidFill>
                  <a:prstClr val="black"/>
                </a:solidFill>
              </a:rPr>
              <a:t>Dual </a:t>
            </a:r>
            <a:r>
              <a:rPr lang="en-US" sz="1400" b="1" dirty="0">
                <a:solidFill>
                  <a:prstClr val="black"/>
                </a:solidFill>
              </a:rPr>
              <a:t>Credit, Early College High Schools</a:t>
            </a:r>
          </a:p>
          <a:p>
            <a:pPr algn="ctr"/>
            <a:r>
              <a:rPr lang="en-US" sz="1400" b="1" dirty="0" smtClean="0">
                <a:solidFill>
                  <a:prstClr val="black"/>
                </a:solidFill>
              </a:rPr>
              <a:t>       Student </a:t>
            </a:r>
            <a:r>
              <a:rPr lang="en-US" sz="1400" b="1" dirty="0">
                <a:solidFill>
                  <a:prstClr val="black"/>
                </a:solidFill>
              </a:rPr>
              <a:t>Support </a:t>
            </a:r>
            <a:r>
              <a:rPr lang="en-US" sz="1400" b="1" dirty="0" smtClean="0">
                <a:solidFill>
                  <a:prstClr val="black"/>
                </a:solidFill>
              </a:rPr>
              <a:t>Services</a:t>
            </a:r>
          </a:p>
          <a:p>
            <a:pPr algn="ctr"/>
            <a:endParaRPr lang="en-US" sz="1400" b="1" dirty="0">
              <a:solidFill>
                <a:prstClr val="black"/>
              </a:solidFill>
            </a:endParaRPr>
          </a:p>
          <a:p>
            <a:pPr algn="ctr"/>
            <a:r>
              <a:rPr lang="en-US" sz="1400" b="1" dirty="0" smtClean="0">
                <a:solidFill>
                  <a:prstClr val="black"/>
                </a:solidFill>
              </a:rPr>
              <a:t> Educational </a:t>
            </a:r>
            <a:r>
              <a:rPr lang="en-US" sz="1400" b="1" dirty="0">
                <a:solidFill>
                  <a:prstClr val="black"/>
                </a:solidFill>
              </a:rPr>
              <a:t>Policies </a:t>
            </a:r>
            <a:r>
              <a:rPr lang="en-US" sz="1400" b="1" dirty="0" smtClean="0">
                <a:solidFill>
                  <a:prstClr val="black"/>
                </a:solidFill>
              </a:rPr>
              <a:t>&amp; </a:t>
            </a:r>
            <a:r>
              <a:rPr lang="en-US" sz="1400" b="1" dirty="0">
                <a:solidFill>
                  <a:prstClr val="black"/>
                </a:solidFill>
              </a:rPr>
              <a:t>Practices		</a:t>
            </a:r>
            <a:endParaRPr lang="en-US" sz="1400" b="1" dirty="0" smtClean="0">
              <a:solidFill>
                <a:prstClr val="black"/>
              </a:solidFill>
            </a:endParaRPr>
          </a:p>
          <a:p>
            <a:r>
              <a:rPr lang="en-US" sz="1400" b="1" dirty="0">
                <a:solidFill>
                  <a:prstClr val="black"/>
                </a:solidFill>
              </a:rPr>
              <a:t>Classroom Instruction, Textbooks</a:t>
            </a:r>
          </a:p>
          <a:p>
            <a:r>
              <a:rPr lang="en-US" sz="1400" b="1" dirty="0">
                <a:solidFill>
                  <a:prstClr val="black"/>
                </a:solidFill>
              </a:rPr>
              <a:t>                Grading, etc</a:t>
            </a:r>
            <a:r>
              <a:rPr lang="en-US" sz="1400" b="1" dirty="0" smtClean="0">
                <a:solidFill>
                  <a:prstClr val="black"/>
                </a:solidFill>
              </a:rPr>
              <a:t>.</a:t>
            </a:r>
            <a:endParaRPr lang="en-US" sz="1400" b="1" dirty="0">
              <a:solidFill>
                <a:prstClr val="black"/>
              </a:solidFill>
            </a:endParaRPr>
          </a:p>
          <a:p>
            <a:r>
              <a:rPr lang="en-US" sz="1400" b="1" dirty="0" smtClean="0">
                <a:solidFill>
                  <a:prstClr val="black"/>
                </a:solidFill>
              </a:rPr>
              <a:t>  </a:t>
            </a:r>
          </a:p>
          <a:p>
            <a:r>
              <a:rPr lang="en-US" sz="1400" b="1" dirty="0" smtClean="0">
                <a:solidFill>
                  <a:prstClr val="black"/>
                </a:solidFill>
              </a:rPr>
              <a:t>Discipline </a:t>
            </a:r>
            <a:r>
              <a:rPr lang="en-US" sz="1400" b="1" dirty="0">
                <a:solidFill>
                  <a:prstClr val="black"/>
                </a:solidFill>
              </a:rPr>
              <a:t>Specific </a:t>
            </a:r>
            <a:r>
              <a:rPr lang="en-US" sz="1400" b="1" dirty="0" smtClean="0">
                <a:solidFill>
                  <a:prstClr val="black"/>
                </a:solidFill>
              </a:rPr>
              <a:t>Course</a:t>
            </a:r>
            <a:r>
              <a:rPr lang="en-US" sz="1400" b="1" dirty="0">
                <a:solidFill>
                  <a:prstClr val="black"/>
                </a:solidFill>
              </a:rPr>
              <a:t>		</a:t>
            </a:r>
            <a:r>
              <a:rPr lang="en-US" sz="1400" b="1" dirty="0" smtClean="0">
                <a:solidFill>
                  <a:prstClr val="black"/>
                </a:solidFill>
              </a:rPr>
              <a:t>Curriculum</a:t>
            </a:r>
          </a:p>
          <a:p>
            <a:pPr algn="ctr"/>
            <a:endParaRPr lang="en-US" sz="1400" b="1" dirty="0" smtClean="0">
              <a:solidFill>
                <a:prstClr val="black"/>
              </a:solidFill>
            </a:endParaRPr>
          </a:p>
          <a:p>
            <a:pPr algn="ctr"/>
            <a:endParaRPr lang="en-US" sz="1400" b="1" dirty="0">
              <a:solidFill>
                <a:prstClr val="black"/>
              </a:solidFill>
            </a:endParaRPr>
          </a:p>
          <a:p>
            <a:pPr algn="ctr"/>
            <a:r>
              <a:rPr lang="en-US" sz="1400" b="1" dirty="0" smtClean="0">
                <a:solidFill>
                  <a:prstClr val="black"/>
                </a:solidFill>
              </a:rPr>
              <a:t>Texas </a:t>
            </a:r>
            <a:r>
              <a:rPr lang="en-US" sz="1400" b="1" dirty="0">
                <a:solidFill>
                  <a:prstClr val="black"/>
                </a:solidFill>
              </a:rPr>
              <a:t>Essential </a:t>
            </a:r>
            <a:r>
              <a:rPr lang="en-US" sz="1400" b="1" dirty="0" smtClean="0">
                <a:solidFill>
                  <a:prstClr val="black"/>
                </a:solidFill>
              </a:rPr>
              <a:t>Knowledge                                               </a:t>
            </a:r>
            <a:r>
              <a:rPr lang="en-US" sz="1400" b="1" dirty="0">
                <a:solidFill>
                  <a:prstClr val="black"/>
                </a:solidFill>
              </a:rPr>
              <a:t>and Skills</a:t>
            </a:r>
          </a:p>
        </p:txBody>
      </p:sp>
      <p:sp>
        <p:nvSpPr>
          <p:cNvPr id="14" name="TextBox 13"/>
          <p:cNvSpPr txBox="1"/>
          <p:nvPr/>
        </p:nvSpPr>
        <p:spPr>
          <a:xfrm>
            <a:off x="151879" y="1893634"/>
            <a:ext cx="1829844"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637611" y="1831641"/>
            <a:ext cx="2253891"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b="1" i="1" dirty="0">
                <a:solidFill>
                  <a:schemeClr val="tx1"/>
                </a:solidFill>
              </a:rPr>
              <a:t>Post-Secondary</a:t>
            </a:r>
          </a:p>
        </p:txBody>
      </p:sp>
      <p:sp>
        <p:nvSpPr>
          <p:cNvPr id="16" name="TextBox 15"/>
          <p:cNvSpPr txBox="1"/>
          <p:nvPr/>
        </p:nvSpPr>
        <p:spPr>
          <a:xfrm>
            <a:off x="311828" y="2189604"/>
            <a:ext cx="3985852" cy="338554"/>
          </a:xfrm>
          <a:prstGeom prst="rect">
            <a:avLst/>
          </a:prstGeom>
          <a:noFill/>
        </p:spPr>
        <p:txBody>
          <a:bodyPr wrap="square" rtlCol="0">
            <a:spAutoFit/>
          </a:bodyPr>
          <a:lstStyle/>
          <a:p>
            <a:r>
              <a:rPr lang="en-US" sz="1600" b="1" i="1" u="sng" dirty="0">
                <a:solidFill>
                  <a:schemeClr val="accent2">
                    <a:lumMod val="50000"/>
                  </a:schemeClr>
                </a:solidFill>
              </a:rPr>
              <a:t>Graduate </a:t>
            </a:r>
            <a:r>
              <a:rPr lang="en-US" sz="1600" b="1" u="sng" dirty="0">
                <a:solidFill>
                  <a:schemeClr val="accent2">
                    <a:lumMod val="50000"/>
                  </a:schemeClr>
                </a:solidFill>
              </a:rPr>
              <a:t>College/Career</a:t>
            </a:r>
            <a:r>
              <a:rPr lang="en-US" sz="1600" b="1" i="1" u="sng" dirty="0">
                <a:solidFill>
                  <a:schemeClr val="accent2">
                    <a:lumMod val="50000"/>
                  </a:schemeClr>
                </a:solidFill>
              </a:rPr>
              <a:t> Ready</a:t>
            </a:r>
          </a:p>
        </p:txBody>
      </p:sp>
      <p:sp>
        <p:nvSpPr>
          <p:cNvPr id="17" name="TextBox 16"/>
          <p:cNvSpPr txBox="1"/>
          <p:nvPr/>
        </p:nvSpPr>
        <p:spPr>
          <a:xfrm>
            <a:off x="6443352" y="2136171"/>
            <a:ext cx="2773680" cy="338554"/>
          </a:xfrm>
          <a:prstGeom prst="rect">
            <a:avLst/>
          </a:prstGeom>
          <a:noFill/>
        </p:spPr>
        <p:txBody>
          <a:bodyPr wrap="square" rtlCol="0">
            <a:spAutoFit/>
          </a:bodyPr>
          <a:lstStyle/>
          <a:p>
            <a:r>
              <a:rPr lang="en-US" sz="1600" b="1" u="sng" dirty="0">
                <a:solidFill>
                  <a:schemeClr val="accent2">
                    <a:lumMod val="50000"/>
                  </a:schemeClr>
                </a:solidFill>
              </a:rPr>
              <a:t>Graduate Career Ready</a:t>
            </a:r>
          </a:p>
        </p:txBody>
      </p:sp>
      <p:sp>
        <p:nvSpPr>
          <p:cNvPr id="2" name="Slide Number Placeholder 1"/>
          <p:cNvSpPr>
            <a:spLocks noGrp="1"/>
          </p:cNvSpPr>
          <p:nvPr>
            <p:ph type="sldNum" sz="quarter" idx="12"/>
          </p:nvPr>
        </p:nvSpPr>
        <p:spPr/>
        <p:txBody>
          <a:bodyPr/>
          <a:lstStyle/>
          <a:p>
            <a:fld id="{A79836AA-2E5C-4B78-BCFE-529AC8470618}" type="slidenum">
              <a:rPr lang="en-US" smtClean="0"/>
              <a:pPr/>
              <a:t>7</a:t>
            </a:fld>
            <a:endParaRPr lang="en-US" dirty="0"/>
          </a:p>
        </p:txBody>
      </p:sp>
      <p:sp>
        <p:nvSpPr>
          <p:cNvPr id="4" name="Footer Placeholder 3"/>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2329341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Changing Focus of AVATAR</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70000" lnSpcReduction="20000"/>
          </a:bodyPr>
          <a:lstStyle/>
          <a:p>
            <a:pPr marL="0" indent="0">
              <a:buNone/>
            </a:pPr>
            <a:r>
              <a:rPr lang="en-US" sz="2400" b="1" dirty="0" smtClean="0">
                <a:solidFill>
                  <a:srgbClr val="FF0000"/>
                </a:solidFill>
              </a:rPr>
              <a:t>Close gaps in student access to and success in post-secondary education through collaboration focused on </a:t>
            </a:r>
          </a:p>
          <a:p>
            <a:pPr marL="457200" indent="-457200">
              <a:buFont typeface="+mj-lt"/>
              <a:buAutoNum type="arabicPeriod"/>
            </a:pPr>
            <a:r>
              <a:rPr lang="en-US" sz="2400" dirty="0" smtClean="0">
                <a:solidFill>
                  <a:srgbClr val="FF0000"/>
                </a:solidFill>
              </a:rPr>
              <a:t>2011-14</a:t>
            </a:r>
            <a:r>
              <a:rPr lang="en-US" sz="2400" dirty="0" smtClean="0">
                <a:solidFill>
                  <a:schemeClr val="tx1"/>
                </a:solidFill>
              </a:rPr>
              <a:t>:  Vertical alignment of the core curriculum </a:t>
            </a:r>
            <a:endParaRPr lang="en-US" sz="2400" dirty="0" smtClean="0"/>
          </a:p>
          <a:p>
            <a:pPr marL="457200" indent="-457200">
              <a:buFont typeface="+mj-lt"/>
              <a:buAutoNum type="arabicPeriod"/>
            </a:pPr>
            <a:r>
              <a:rPr lang="en-US" sz="2400" dirty="0" smtClean="0">
                <a:solidFill>
                  <a:srgbClr val="FF0000"/>
                </a:solidFill>
              </a:rPr>
              <a:t>2014-15</a:t>
            </a:r>
            <a:r>
              <a:rPr lang="en-US" sz="2400" dirty="0" smtClean="0"/>
              <a:t>:  Vertical alignment through College Preparatory Courses in ELA and mathematics designed for high school students who are not college ready and may, according to local agreement, exempt the TSI (a provision of HB 5, 2013)</a:t>
            </a:r>
          </a:p>
          <a:p>
            <a:pPr marL="457200" indent="-457200">
              <a:buFont typeface="+mj-lt"/>
              <a:buAutoNum type="arabicPeriod"/>
            </a:pPr>
            <a:r>
              <a:rPr lang="en-US" sz="2400" dirty="0" smtClean="0">
                <a:solidFill>
                  <a:srgbClr val="FF0000"/>
                </a:solidFill>
              </a:rPr>
              <a:t>2015-16</a:t>
            </a:r>
            <a:r>
              <a:rPr lang="en-US" sz="2400" dirty="0" smtClean="0"/>
              <a:t>:  Vertical alignment of curriculum arising from endorsement options offered by local high schools and continuation  of work begun in earlier years </a:t>
            </a:r>
            <a:r>
              <a:rPr lang="en-US" sz="2400" dirty="0"/>
              <a:t>(a provision of HB 5, 2013)</a:t>
            </a:r>
          </a:p>
          <a:p>
            <a:pPr marL="457200" indent="-457200">
              <a:buFont typeface="+mj-lt"/>
              <a:buAutoNum type="arabicPeriod"/>
            </a:pPr>
            <a:endParaRPr lang="en-US" sz="2400" dirty="0" smtClean="0"/>
          </a:p>
        </p:txBody>
      </p:sp>
      <p:sp>
        <p:nvSpPr>
          <p:cNvPr id="4" name="Slide Number Placeholder 3"/>
          <p:cNvSpPr>
            <a:spLocks noGrp="1"/>
          </p:cNvSpPr>
          <p:nvPr>
            <p:ph type="sldNum" sz="quarter" idx="12"/>
          </p:nvPr>
        </p:nvSpPr>
        <p:spPr/>
        <p:txBody>
          <a:bodyPr/>
          <a:lstStyle/>
          <a:p>
            <a:fld id="{A79836AA-2E5C-4B78-BCFE-529AC8470618}" type="slidenum">
              <a:rPr lang="en-US" smtClean="0"/>
              <a:pPr/>
              <a:t>8</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143712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High School Graduation Endorsement Options Enabled by HB 5 (TX Leg. 2013)</a:t>
            </a:r>
            <a:endParaRPr lang="en-US" sz="2800" b="1" dirty="0"/>
          </a:p>
        </p:txBody>
      </p:sp>
      <p:graphicFrame>
        <p:nvGraphicFramePr>
          <p:cNvPr id="4" name="Content Placeholder 3"/>
          <p:cNvGraphicFramePr>
            <a:graphicFrameLocks noGrp="1"/>
          </p:cNvGraphicFramePr>
          <p:nvPr>
            <p:ph idx="4294967295"/>
            <p:extLst/>
          </p:nvPr>
        </p:nvGraphicFramePr>
        <p:xfrm>
          <a:off x="2438400" y="2362200"/>
          <a:ext cx="3783291" cy="3429000"/>
        </p:xfrm>
        <a:graphic>
          <a:graphicData uri="http://schemas.openxmlformats.org/drawingml/2006/table">
            <a:tbl>
              <a:tblPr firstRow="1" bandRow="1">
                <a:tableStyleId>{00A15C55-8517-42AA-B614-E9B94910E393}</a:tableStyleId>
              </a:tblPr>
              <a:tblGrid>
                <a:gridCol w="3783291"/>
              </a:tblGrid>
              <a:tr h="518160">
                <a:tc>
                  <a:txBody>
                    <a:bodyPr/>
                    <a:lstStyle/>
                    <a:p>
                      <a:r>
                        <a:rPr lang="en-US" dirty="0" smtClean="0"/>
                        <a:t>Endorsements</a:t>
                      </a:r>
                      <a:endParaRPr lang="en-US" dirty="0"/>
                    </a:p>
                  </a:txBody>
                  <a:tcPr marL="101809" marR="101809"/>
                </a:tc>
              </a:tr>
              <a:tr h="701040">
                <a:tc>
                  <a:txBody>
                    <a:bodyPr/>
                    <a:lstStyle/>
                    <a:p>
                      <a:r>
                        <a:rPr lang="en-US" sz="1800" smtClean="0"/>
                        <a:t>STEM (Science, Technology, Engineering, and Mathematics)</a:t>
                      </a:r>
                      <a:endParaRPr lang="en-US" sz="1800" dirty="0"/>
                    </a:p>
                  </a:txBody>
                  <a:tcPr marL="101809" marR="101809"/>
                </a:tc>
              </a:tr>
              <a:tr h="445296">
                <a:tc>
                  <a:txBody>
                    <a:bodyPr/>
                    <a:lstStyle/>
                    <a:p>
                      <a:r>
                        <a:rPr lang="en-US" sz="1800" dirty="0" smtClean="0"/>
                        <a:t>Business and Industry</a:t>
                      </a:r>
                      <a:endParaRPr lang="en-US" sz="1800" dirty="0"/>
                    </a:p>
                  </a:txBody>
                  <a:tcPr marL="101809" marR="101809"/>
                </a:tc>
              </a:tr>
              <a:tr h="545304">
                <a:tc>
                  <a:txBody>
                    <a:bodyPr/>
                    <a:lstStyle/>
                    <a:p>
                      <a:r>
                        <a:rPr lang="en-US" sz="1800" dirty="0" smtClean="0"/>
                        <a:t>Public</a:t>
                      </a:r>
                      <a:r>
                        <a:rPr lang="en-US" sz="1800" baseline="0" dirty="0" smtClean="0"/>
                        <a:t> Services</a:t>
                      </a:r>
                      <a:endParaRPr lang="en-US" sz="1800" dirty="0"/>
                    </a:p>
                  </a:txBody>
                  <a:tcPr marL="101809" marR="101809"/>
                </a:tc>
              </a:tr>
              <a:tr h="506125">
                <a:tc>
                  <a:txBody>
                    <a:bodyPr/>
                    <a:lstStyle/>
                    <a:p>
                      <a:r>
                        <a:rPr lang="en-US" sz="1800" dirty="0" smtClean="0"/>
                        <a:t>Arts and Humanities</a:t>
                      </a:r>
                      <a:endParaRPr lang="en-US" sz="1800" dirty="0"/>
                    </a:p>
                  </a:txBody>
                  <a:tcPr marL="101809" marR="101809"/>
                </a:tc>
              </a:tr>
              <a:tr h="713075">
                <a:tc>
                  <a:txBody>
                    <a:bodyPr/>
                    <a:lstStyle/>
                    <a:p>
                      <a:r>
                        <a:rPr lang="en-US" sz="1800" dirty="0" smtClean="0"/>
                        <a:t>Multidisciplinary Studies</a:t>
                      </a:r>
                      <a:endParaRPr lang="en-US" sz="1800" dirty="0"/>
                    </a:p>
                  </a:txBody>
                  <a:tcPr marL="101809" marR="101809"/>
                </a:tc>
              </a:tr>
            </a:tbl>
          </a:graphicData>
        </a:graphic>
      </p:graphicFrame>
      <p:sp>
        <p:nvSpPr>
          <p:cNvPr id="3" name="Slide Number Placeholder 2"/>
          <p:cNvSpPr>
            <a:spLocks noGrp="1"/>
          </p:cNvSpPr>
          <p:nvPr>
            <p:ph type="sldNum" sz="quarter" idx="12"/>
          </p:nvPr>
        </p:nvSpPr>
        <p:spPr/>
        <p:txBody>
          <a:bodyPr/>
          <a:lstStyle/>
          <a:p>
            <a:fld id="{A79836AA-2E5C-4B78-BCFE-529AC8470618}"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1811459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5918</TotalTime>
  <Words>1779</Words>
  <Application>Microsoft Office PowerPoint</Application>
  <PresentationFormat>On-screen Show (4:3)</PresentationFormat>
  <Paragraphs>359</Paragraphs>
  <Slides>29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Adobe Gurmukhi</vt:lpstr>
      <vt:lpstr>Arial</vt:lpstr>
      <vt:lpstr>Bodoni MT Black</vt:lpstr>
      <vt:lpstr>Calibri</vt:lpstr>
      <vt:lpstr>Century Gothic</vt:lpstr>
      <vt:lpstr>Felix Titling</vt:lpstr>
      <vt:lpstr>Narkisim</vt:lpstr>
      <vt:lpstr>Times New Roman</vt:lpstr>
      <vt:lpstr>Wingdings 3</vt:lpstr>
      <vt:lpstr>Ion Boardroom</vt:lpstr>
      <vt:lpstr>Creating Curriculum for Multi-Institutional Health Career Pathways through Partnership NISOD 2016 International Conference,  May 30, 2016; Austin, TX </vt:lpstr>
      <vt:lpstr>Meet the Presenters</vt:lpstr>
      <vt:lpstr>What is AVATAR?</vt:lpstr>
      <vt:lpstr>Basic Facts: AVATAR</vt:lpstr>
      <vt:lpstr>PowerPoint Presentation</vt:lpstr>
      <vt:lpstr>PowerPoint Presentation</vt:lpstr>
      <vt:lpstr>PowerPoint Presentation</vt:lpstr>
      <vt:lpstr>Changing Focus of AVATAR</vt:lpstr>
      <vt:lpstr>High School Graduation Endorsement Options Enabled by HB 5 (TX Leg. 2013)</vt:lpstr>
      <vt:lpstr>How did Region 11 Facilitate the Work?</vt:lpstr>
      <vt:lpstr>PowerPoint Presentation</vt:lpstr>
      <vt:lpstr>PowerPoint Presentation</vt:lpstr>
      <vt:lpstr>ESC Region 11 AVATAR Project</vt:lpstr>
      <vt:lpstr>PowerPoint Presentation</vt:lpstr>
      <vt:lpstr>ESC Region 11 AVATAR Project Focus</vt:lpstr>
      <vt:lpstr>THECB AVATAR Funding</vt:lpstr>
      <vt:lpstr>ESC Region 11 AVATAR Project Overview </vt:lpstr>
      <vt:lpstr>ESC Region 11 AVATAR Project Overview</vt:lpstr>
      <vt:lpstr>PowerPoint Presentation</vt:lpstr>
      <vt:lpstr>Weatherford College  Facts</vt:lpstr>
      <vt:lpstr>AVATAR Health Science </vt:lpstr>
      <vt:lpstr>AVATAR Health Science </vt:lpstr>
      <vt:lpstr>What Can We Learn from this Multi-institutional, Career-focused Curriculum Example?</vt:lpstr>
      <vt:lpstr>Why was it successful?</vt:lpstr>
      <vt:lpstr>Why was it successful?</vt:lpstr>
      <vt:lpstr>What could have been done differently?</vt:lpstr>
      <vt:lpstr>What could have been done differently?</vt:lpstr>
      <vt:lpstr>Final thoughts?</vt:lpstr>
      <vt:lpstr>Contact the Presenters</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Basey, Melodie</cp:lastModifiedBy>
  <cp:revision>419</cp:revision>
  <cp:lastPrinted>2016-05-26T20:39:10Z</cp:lastPrinted>
  <dcterms:created xsi:type="dcterms:W3CDTF">2012-08-21T16:02:43Z</dcterms:created>
  <dcterms:modified xsi:type="dcterms:W3CDTF">2016-06-28T20:19:16Z</dcterms:modified>
</cp:coreProperties>
</file>