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61" r:id="rId1"/>
  </p:sldMasterIdLst>
  <p:notesMasterIdLst>
    <p:notesMasterId r:id="rId44"/>
  </p:notesMasterIdLst>
  <p:sldIdLst>
    <p:sldId id="256" r:id="rId2"/>
    <p:sldId id="500" r:id="rId3"/>
    <p:sldId id="501" r:id="rId4"/>
    <p:sldId id="502" r:id="rId5"/>
    <p:sldId id="503" r:id="rId6"/>
    <p:sldId id="424" r:id="rId7"/>
    <p:sldId id="462" r:id="rId8"/>
    <p:sldId id="463" r:id="rId9"/>
    <p:sldId id="461" r:id="rId10"/>
    <p:sldId id="476" r:id="rId11"/>
    <p:sldId id="478" r:id="rId12"/>
    <p:sldId id="479" r:id="rId13"/>
    <p:sldId id="460" r:id="rId14"/>
    <p:sldId id="498" r:id="rId15"/>
    <p:sldId id="477" r:id="rId16"/>
    <p:sldId id="464" r:id="rId17"/>
    <p:sldId id="465" r:id="rId18"/>
    <p:sldId id="466" r:id="rId19"/>
    <p:sldId id="467" r:id="rId20"/>
    <p:sldId id="468" r:id="rId21"/>
    <p:sldId id="473" r:id="rId22"/>
    <p:sldId id="469" r:id="rId23"/>
    <p:sldId id="470" r:id="rId24"/>
    <p:sldId id="471" r:id="rId25"/>
    <p:sldId id="480" r:id="rId26"/>
    <p:sldId id="497" r:id="rId27"/>
    <p:sldId id="496" r:id="rId28"/>
    <p:sldId id="481" r:id="rId29"/>
    <p:sldId id="472" r:id="rId30"/>
    <p:sldId id="485" r:id="rId31"/>
    <p:sldId id="486" r:id="rId32"/>
    <p:sldId id="490" r:id="rId33"/>
    <p:sldId id="492" r:id="rId34"/>
    <p:sldId id="487" r:id="rId35"/>
    <p:sldId id="488" r:id="rId36"/>
    <p:sldId id="493" r:id="rId37"/>
    <p:sldId id="489" r:id="rId38"/>
    <p:sldId id="495" r:id="rId39"/>
    <p:sldId id="494" r:id="rId40"/>
    <p:sldId id="459" r:id="rId41"/>
    <p:sldId id="499" r:id="rId42"/>
    <p:sldId id="407"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2A28"/>
    <a:srgbClr val="FFD757"/>
    <a:srgbClr val="DAA600"/>
    <a:srgbClr val="A6CE28"/>
    <a:srgbClr val="349C4D"/>
    <a:srgbClr val="8EB022"/>
    <a:srgbClr val="3B16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71" autoAdjust="0"/>
    <p:restoredTop sz="88933" autoAdjust="0"/>
  </p:normalViewPr>
  <p:slideViewPr>
    <p:cSldViewPr>
      <p:cViewPr varScale="1">
        <p:scale>
          <a:sx n="78" d="100"/>
          <a:sy n="78" d="100"/>
        </p:scale>
        <p:origin x="1320" y="90"/>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6D5796A-7CDB-40B9-A11F-D421A28B91ED}" type="datetimeFigureOut">
              <a:rPr lang="en-US" smtClean="0"/>
              <a:pPr/>
              <a:t>9/7/2016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79ACFD8-91C1-4EFF-B273-5897C9E97F7B}" type="slidenum">
              <a:rPr lang="en-US" smtClean="0"/>
              <a:pPr/>
              <a:t>‹#›</a:t>
            </a:fld>
            <a:endParaRPr lang="en-US" dirty="0"/>
          </a:p>
        </p:txBody>
      </p:sp>
    </p:spTree>
    <p:extLst>
      <p:ext uri="{BB962C8B-B14F-4D97-AF65-F5344CB8AC3E}">
        <p14:creationId xmlns:p14="http://schemas.microsoft.com/office/powerpoint/2010/main" val="1649112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1</a:t>
            </a:fld>
            <a:endParaRPr lang="en-US" dirty="0"/>
          </a:p>
        </p:txBody>
      </p:sp>
    </p:spTree>
    <p:extLst>
      <p:ext uri="{BB962C8B-B14F-4D97-AF65-F5344CB8AC3E}">
        <p14:creationId xmlns:p14="http://schemas.microsoft.com/office/powerpoint/2010/main" val="2740115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42</a:t>
            </a:fld>
            <a:endParaRPr lang="en-US" dirty="0"/>
          </a:p>
        </p:txBody>
      </p:sp>
    </p:spTree>
    <p:extLst>
      <p:ext uri="{BB962C8B-B14F-4D97-AF65-F5344CB8AC3E}">
        <p14:creationId xmlns:p14="http://schemas.microsoft.com/office/powerpoint/2010/main" val="959983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2</a:t>
            </a:fld>
            <a:endParaRPr lang="en-US" dirty="0"/>
          </a:p>
        </p:txBody>
      </p:sp>
    </p:spTree>
    <p:extLst>
      <p:ext uri="{BB962C8B-B14F-4D97-AF65-F5344CB8AC3E}">
        <p14:creationId xmlns:p14="http://schemas.microsoft.com/office/powerpoint/2010/main" val="2859500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3</a:t>
            </a:fld>
            <a:endParaRPr lang="en-US" dirty="0"/>
          </a:p>
        </p:txBody>
      </p:sp>
    </p:spTree>
    <p:extLst>
      <p:ext uri="{BB962C8B-B14F-4D97-AF65-F5344CB8AC3E}">
        <p14:creationId xmlns:p14="http://schemas.microsoft.com/office/powerpoint/2010/main" val="2205317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5</a:t>
            </a:fld>
            <a:endParaRPr lang="en-US" dirty="0"/>
          </a:p>
        </p:txBody>
      </p:sp>
    </p:spTree>
    <p:extLst>
      <p:ext uri="{BB962C8B-B14F-4D97-AF65-F5344CB8AC3E}">
        <p14:creationId xmlns:p14="http://schemas.microsoft.com/office/powerpoint/2010/main" val="1943559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7</a:t>
            </a:fld>
            <a:endParaRPr lang="en-US" dirty="0"/>
          </a:p>
        </p:txBody>
      </p:sp>
    </p:spTree>
    <p:extLst>
      <p:ext uri="{BB962C8B-B14F-4D97-AF65-F5344CB8AC3E}">
        <p14:creationId xmlns:p14="http://schemas.microsoft.com/office/powerpoint/2010/main" val="1142786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pPr defTabSz="909188">
              <a:defRPr/>
            </a:pPr>
            <a:r>
              <a:rPr lang="en-US" dirty="0" smtClean="0"/>
              <a:t>HB 5 requires that the endorsement will be placed on the diploma and transcript.</a:t>
            </a:r>
          </a:p>
          <a:p>
            <a:endParaRPr lang="en-US" dirty="0" smtClean="0"/>
          </a:p>
          <a:p>
            <a:r>
              <a:rPr lang="en-US" dirty="0" smtClean="0"/>
              <a:t>SBOE can choose to include</a:t>
            </a:r>
            <a:r>
              <a:rPr lang="en-US" baseline="0" dirty="0" smtClean="0"/>
              <a:t> specific course requirements in each of the endorsement areas but we do not know yet if they will do this.  They have the authority to do so.</a:t>
            </a:r>
          </a:p>
          <a:p>
            <a:endParaRPr lang="en-US" dirty="0" smtClean="0"/>
          </a:p>
          <a:p>
            <a:r>
              <a:rPr lang="en-US" dirty="0" smtClean="0"/>
              <a:t>HB</a:t>
            </a:r>
            <a:r>
              <a:rPr lang="en-US" baseline="0" dirty="0" smtClean="0"/>
              <a:t> 5 requires that students must have multiple options for earning each endorsement, including, to the greatest extent possible, coherent sequences of courses.  Additionally, the statute requires that student must be permitted to enroll in courses under more than one endorsement curriculum before the student’s junior year.</a:t>
            </a:r>
          </a:p>
          <a:p>
            <a:endParaRPr lang="en-US" dirty="0" smtClean="0"/>
          </a:p>
          <a:p>
            <a:r>
              <a:rPr lang="en-US" dirty="0" smtClean="0"/>
              <a:t>STEM – least complicated endorsement in statute.  TEA has talked with SBOE about possible CTE courses</a:t>
            </a:r>
            <a:r>
              <a:rPr lang="en-US" baseline="0" dirty="0" smtClean="0"/>
              <a:t> for this area.</a:t>
            </a:r>
          </a:p>
          <a:p>
            <a:endParaRPr lang="en-US" baseline="0" dirty="0" smtClean="0"/>
          </a:p>
          <a:p>
            <a:r>
              <a:rPr lang="en-US" baseline="0" dirty="0" smtClean="0"/>
              <a:t>Business and Industry – aligns a lot to the current career clusters in CTE.  TEA has visited with SBOE about possibly aligning these to the current coherent sequences in clusters.</a:t>
            </a:r>
          </a:p>
          <a:p>
            <a:endParaRPr lang="en-US" baseline="0" dirty="0" smtClean="0"/>
          </a:p>
          <a:p>
            <a:r>
              <a:rPr lang="en-US" baseline="0" dirty="0" smtClean="0"/>
              <a:t>Public Services – Per TEA’s conversation with SBOE, Culinary Arts &amp; Hospitality may be moved from this endorsement to the Business and Industry endorsement.</a:t>
            </a:r>
          </a:p>
          <a:p>
            <a:endParaRPr lang="en-US" baseline="0" dirty="0" smtClean="0"/>
          </a:p>
          <a:p>
            <a:r>
              <a:rPr lang="en-US" baseline="0" dirty="0" smtClean="0"/>
              <a:t>Arts and Humanities – Per TEA’s conversation with SBOE, Political Science may be moving to Public Services – as that is more closely aligned with where courses reside within current course clusters.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D67A0E5-AC3F-42E9-80E3-48AD357341AD}" type="slidenum">
              <a:rPr lang="en-US" smtClean="0"/>
              <a:pPr/>
              <a:t>17</a:t>
            </a:fld>
            <a:endParaRPr lang="en-US"/>
          </a:p>
        </p:txBody>
      </p:sp>
    </p:spTree>
    <p:extLst>
      <p:ext uri="{BB962C8B-B14F-4D97-AF65-F5344CB8AC3E}">
        <p14:creationId xmlns:p14="http://schemas.microsoft.com/office/powerpoint/2010/main" val="3660271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8, 28.002(g-1); LBB p. 54</a:t>
            </a:r>
          </a:p>
          <a:p>
            <a:endParaRPr lang="en-US" dirty="0" smtClean="0"/>
          </a:p>
          <a:p>
            <a:r>
              <a:rPr lang="en-US" dirty="0" smtClean="0"/>
              <a:t>Conditions</a:t>
            </a:r>
            <a:r>
              <a:rPr lang="en-US" baseline="0" dirty="0" smtClean="0"/>
              <a:t> required:</a:t>
            </a:r>
          </a:p>
          <a:p>
            <a:pPr marL="227297" indent="-227297">
              <a:buAutoNum type="arabicParenBoth"/>
            </a:pPr>
            <a:r>
              <a:rPr lang="en-US" baseline="0" dirty="0" smtClean="0"/>
              <a:t>The district develops a program under which the district partners with a public or private institution of higher education and local business, labor, and community leaders to develop and provide the course; and</a:t>
            </a:r>
          </a:p>
          <a:p>
            <a:pPr marL="227297" indent="-227297">
              <a:buAutoNum type="arabicParenBoth"/>
            </a:pPr>
            <a:r>
              <a:rPr lang="en-US" baseline="0" dirty="0" smtClean="0"/>
              <a:t>The course or other activity allows the student to enter:</a:t>
            </a:r>
          </a:p>
          <a:p>
            <a:pPr marL="681891" lvl="1" indent="-227297">
              <a:buAutoNum type="alphaUcParenBoth"/>
            </a:pPr>
            <a:r>
              <a:rPr lang="en-US" baseline="0" dirty="0" smtClean="0"/>
              <a:t>A CTE training program in the district’s region of the state;</a:t>
            </a:r>
          </a:p>
          <a:p>
            <a:pPr marL="681891" lvl="1" indent="-227297">
              <a:buAutoNum type="alphaUcParenBoth"/>
            </a:pPr>
            <a:r>
              <a:rPr lang="en-US" baseline="0" dirty="0" smtClean="0"/>
              <a:t>An IHE without remediation;</a:t>
            </a:r>
          </a:p>
          <a:p>
            <a:pPr marL="681891" lvl="1" indent="-227297">
              <a:buAutoNum type="alphaUcParenBoth"/>
            </a:pPr>
            <a:r>
              <a:rPr lang="en-US" baseline="0" dirty="0" smtClean="0"/>
              <a:t>An apprenticeship training program; or</a:t>
            </a:r>
          </a:p>
          <a:p>
            <a:pPr marL="681891" lvl="1" indent="-227297">
              <a:buAutoNum type="alphaUcParenBoth"/>
            </a:pPr>
            <a:r>
              <a:rPr lang="en-US" baseline="0" dirty="0" smtClean="0"/>
              <a:t>An internship required as part of the accreditation toward an industry-recognized credential or certificate for course credit.</a:t>
            </a:r>
          </a:p>
          <a:p>
            <a:r>
              <a:rPr lang="en-US" baseline="0" dirty="0" smtClean="0"/>
              <a:t>28.002 (g-2) Reporting</a:t>
            </a:r>
          </a:p>
          <a:p>
            <a:r>
              <a:rPr lang="en-US" baseline="0" dirty="0" smtClean="0"/>
              <a:t>District must annually report to TEA names of the courses, programs, IHE, and internships in which the students have enrolled under (g-1) and TEA must make this information available to other districts</a:t>
            </a:r>
          </a:p>
        </p:txBody>
      </p:sp>
      <p:sp>
        <p:nvSpPr>
          <p:cNvPr id="4" name="Slide Number Placeholder 3"/>
          <p:cNvSpPr>
            <a:spLocks noGrp="1"/>
          </p:cNvSpPr>
          <p:nvPr>
            <p:ph type="sldNum" sz="quarter" idx="10"/>
          </p:nvPr>
        </p:nvSpPr>
        <p:spPr/>
        <p:txBody>
          <a:bodyPr/>
          <a:lstStyle/>
          <a:p>
            <a:fld id="{6D67A0E5-AC3F-42E9-80E3-48AD357341AD}" type="slidenum">
              <a:rPr lang="en-US" smtClean="0"/>
              <a:pPr/>
              <a:t>18</a:t>
            </a:fld>
            <a:endParaRPr lang="en-US"/>
          </a:p>
        </p:txBody>
      </p:sp>
    </p:spTree>
    <p:extLst>
      <p:ext uri="{BB962C8B-B14F-4D97-AF65-F5344CB8AC3E}">
        <p14:creationId xmlns:p14="http://schemas.microsoft.com/office/powerpoint/2010/main" val="4263120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HB 5, Section 10</a:t>
            </a:r>
            <a:r>
              <a:rPr lang="en-US" baseline="0" dirty="0" smtClean="0"/>
              <a:t> (TEC 28.014); LBB p. 115</a:t>
            </a:r>
          </a:p>
          <a:p>
            <a:r>
              <a:rPr lang="en-US" dirty="0" smtClean="0"/>
              <a:t>Notes:</a:t>
            </a:r>
          </a:p>
          <a:p>
            <a:endParaRPr lang="en-US" baseline="0" dirty="0" smtClean="0"/>
          </a:p>
          <a:p>
            <a:r>
              <a:rPr lang="en-US" baseline="0" dirty="0" smtClean="0"/>
              <a:t>This is specific to mathematics and ELA courses.</a:t>
            </a:r>
          </a:p>
          <a:p>
            <a:r>
              <a:rPr lang="en-US" baseline="0" dirty="0" smtClean="0"/>
              <a:t>Not meeting college readiness standards is automatically indicated if the student fails an EOC exam.</a:t>
            </a:r>
            <a:endParaRPr lang="en-US" dirty="0"/>
          </a:p>
        </p:txBody>
      </p:sp>
      <p:sp>
        <p:nvSpPr>
          <p:cNvPr id="4" name="Slide Number Placeholder 3"/>
          <p:cNvSpPr>
            <a:spLocks noGrp="1"/>
          </p:cNvSpPr>
          <p:nvPr>
            <p:ph type="sldNum" sz="quarter" idx="10"/>
          </p:nvPr>
        </p:nvSpPr>
        <p:spPr/>
        <p:txBody>
          <a:bodyPr/>
          <a:lstStyle/>
          <a:p>
            <a:fld id="{6D67A0E5-AC3F-42E9-80E3-48AD357341AD}" type="slidenum">
              <a:rPr lang="en-US" smtClean="0"/>
              <a:pPr/>
              <a:t>19</a:t>
            </a:fld>
            <a:endParaRPr lang="en-US"/>
          </a:p>
        </p:txBody>
      </p:sp>
    </p:spTree>
    <p:extLst>
      <p:ext uri="{BB962C8B-B14F-4D97-AF65-F5344CB8AC3E}">
        <p14:creationId xmlns:p14="http://schemas.microsoft.com/office/powerpoint/2010/main" val="1986924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20</a:t>
            </a:fld>
            <a:endParaRPr lang="en-US" dirty="0"/>
          </a:p>
        </p:txBody>
      </p:sp>
    </p:spTree>
    <p:extLst>
      <p:ext uri="{BB962C8B-B14F-4D97-AF65-F5344CB8AC3E}">
        <p14:creationId xmlns:p14="http://schemas.microsoft.com/office/powerpoint/2010/main" val="10542014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userDrawn="1"/>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4"/>
            <a:ext cx="5917677" cy="2554758"/>
          </a:xfrm>
        </p:spPr>
        <p:txBody>
          <a:bodyPr anchor="b"/>
          <a:lstStyle>
            <a:lvl1pPr>
              <a:defRPr sz="480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866441" y="4777380"/>
            <a:ext cx="5917677"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A79836AA-2E5C-4B78-BCFE-529AC8470618}" type="slidenum">
              <a:rPr lang="en-US" smtClean="0"/>
              <a:pPr/>
              <a:t>‹#›</a:t>
            </a:fld>
            <a:endParaRPr lang="en-US" dirty="0"/>
          </a:p>
        </p:txBody>
      </p:sp>
      <p:pic>
        <p:nvPicPr>
          <p:cNvPr id="1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02262" y="2133600"/>
            <a:ext cx="4758475" cy="2324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userDrawn="1"/>
        </p:nvSpPr>
        <p:spPr>
          <a:xfrm>
            <a:off x="2002262" y="6329723"/>
            <a:ext cx="5105400" cy="400110"/>
          </a:xfrm>
          <a:prstGeom prst="rect">
            <a:avLst/>
          </a:prstGeom>
          <a:noFill/>
        </p:spPr>
        <p:txBody>
          <a:bodyPr wrap="square" rtlCol="0">
            <a:spAutoFit/>
          </a:bodyPr>
          <a:lstStyle/>
          <a:p>
            <a:pPr lvl="0" algn="ctr">
              <a:spcBef>
                <a:spcPct val="20000"/>
              </a:spcBef>
            </a:pPr>
            <a:r>
              <a:rPr lang="en-US" sz="2000" baseline="0" dirty="0">
                <a:solidFill>
                  <a:srgbClr val="C00000"/>
                </a:solidFill>
              </a:rPr>
              <a:t>http</a:t>
            </a:r>
            <a:r>
              <a:rPr lang="en-US" sz="2000" baseline="0" dirty="0" smtClean="0">
                <a:solidFill>
                  <a:srgbClr val="C00000"/>
                </a:solidFill>
              </a:rPr>
              <a:t>://untavatar.org</a:t>
            </a:r>
            <a:endParaRPr lang="en-US" sz="2000" baseline="0" dirty="0">
              <a:solidFill>
                <a:srgbClr val="C00000"/>
              </a:solidFill>
            </a:endParaRPr>
          </a:p>
        </p:txBody>
      </p:sp>
    </p:spTree>
    <p:extLst>
      <p:ext uri="{BB962C8B-B14F-4D97-AF65-F5344CB8AC3E}">
        <p14:creationId xmlns:p14="http://schemas.microsoft.com/office/powerpoint/2010/main" val="11870528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Rectangle 14"/>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http://untavatar.org</a:t>
            </a:r>
            <a:endParaRPr lang="en-US" dirty="0"/>
          </a:p>
        </p:txBody>
      </p:sp>
      <p:sp>
        <p:nvSpPr>
          <p:cNvPr id="20" name="Rectangle 19"/>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32680" y="5845854"/>
            <a:ext cx="1676400" cy="819879"/>
          </a:xfrm>
          <a:prstGeom prst="rect">
            <a:avLst/>
          </a:prstGeom>
        </p:spPr>
      </p:pic>
    </p:spTree>
    <p:extLst>
      <p:ext uri="{BB962C8B-B14F-4D97-AF65-F5344CB8AC3E}">
        <p14:creationId xmlns:p14="http://schemas.microsoft.com/office/powerpoint/2010/main" val="310061963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lstStyle>
            <a:lvl1pPr>
              <a:defRPr sz="3600"/>
            </a:lvl1pPr>
          </a:lstStyle>
          <a:p>
            <a:r>
              <a:rPr lang="en-US" smtClean="0"/>
              <a:t>Click to edit Master title style</a:t>
            </a:r>
            <a:endParaRPr lang="en-US" dirty="0"/>
          </a:p>
        </p:txBody>
      </p:sp>
      <p:sp>
        <p:nvSpPr>
          <p:cNvPr id="15" name="Text Placeholder 3"/>
          <p:cNvSpPr>
            <a:spLocks noGrp="1"/>
          </p:cNvSpPr>
          <p:nvPr>
            <p:ph type="body" sz="half" idx="13"/>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http://untavatar.org</a:t>
            </a:r>
            <a:endParaRPr lang="en-US" dirty="0"/>
          </a:p>
        </p:txBody>
      </p:sp>
      <p:sp>
        <p:nvSpPr>
          <p:cNvPr id="19" name="Rectangle 18"/>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28817928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4" name="Rectangle 13"/>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11" name="TextBox 10"/>
          <p:cNvSpPr txBox="1"/>
          <p:nvPr/>
        </p:nvSpPr>
        <p:spPr bwMode="gray">
          <a:xfrm>
            <a:off x="7033421" y="2893960"/>
            <a:ext cx="679240"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10" name="TextBox 9"/>
          <p:cNvSpPr txBox="1"/>
          <p:nvPr/>
        </p:nvSpPr>
        <p:spPr bwMode="gray">
          <a:xfrm>
            <a:off x="625840" y="590998"/>
            <a:ext cx="601591"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2" name="Title 1"/>
          <p:cNvSpPr>
            <a:spLocks noGrp="1"/>
          </p:cNvSpPr>
          <p:nvPr>
            <p:ph type="title"/>
          </p:nvPr>
        </p:nvSpPr>
        <p:spPr>
          <a:xfrm>
            <a:off x="1110763" y="914400"/>
            <a:ext cx="6177681" cy="28846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tx2">
                    <a:lumMod val="40000"/>
                    <a:lumOff val="6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78870" y="5000815"/>
            <a:ext cx="6422005" cy="101817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http://untavatar.org</a:t>
            </a:r>
            <a:endParaRPr lang="en-US" dirty="0"/>
          </a:p>
        </p:txBody>
      </p:sp>
      <p:sp>
        <p:nvSpPr>
          <p:cNvPr id="22" name="Rectangle 21"/>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185754832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ame Card">
    <p:spTree>
      <p:nvGrpSpPr>
        <p:cNvPr id="1" name=""/>
        <p:cNvGrpSpPr/>
        <p:nvPr/>
      </p:nvGrpSpPr>
      <p:grpSpPr>
        <a:xfrm>
          <a:off x="0" y="0"/>
          <a:ext cx="0" cy="0"/>
          <a:chOff x="0" y="0"/>
          <a:chExt cx="0" cy="0"/>
        </a:xfrm>
      </p:grpSpPr>
      <p:grpSp>
        <p:nvGrpSpPr>
          <p:cNvPr id="9" name="Group 8"/>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4000" b="0" cap="none"/>
            </a:lvl1p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lvl1pPr>
              <a:defRPr sz="1200"/>
            </a:lvl1pPr>
          </a:lstStyle>
          <a:p>
            <a:r>
              <a:rPr lang="en-US" smtClean="0"/>
              <a:t>http://untavatar.org</a:t>
            </a:r>
            <a:endParaRPr lang="en-US" dirty="0"/>
          </a:p>
        </p:txBody>
      </p:sp>
      <p:sp>
        <p:nvSpPr>
          <p:cNvPr id="11" name="Rectangle 10"/>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242937832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4852" y="921453"/>
            <a:ext cx="6423592" cy="715512"/>
          </a:xfrm>
        </p:spPr>
        <p:txBody>
          <a:bodyPr anchor="ct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1"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2"/>
            <a:ext cx="2313431"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8471" y="2485332"/>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2"/>
            <a:ext cx="2326750" cy="288836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0" y="2489200"/>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3820" y="3147162"/>
            <a:ext cx="2313740"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8710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8" name="Footer Placeholder 7"/>
          <p:cNvSpPr>
            <a:spLocks noGrp="1"/>
          </p:cNvSpPr>
          <p:nvPr>
            <p:ph type="ftr" sz="quarter" idx="11"/>
          </p:nvPr>
        </p:nvSpPr>
        <p:spPr/>
        <p:txBody>
          <a:bodyPr/>
          <a:lstStyle/>
          <a:p>
            <a:r>
              <a:rPr lang="en-US" smtClean="0"/>
              <a:t>http://untavatar.org</a:t>
            </a:r>
            <a:endParaRPr lang="en-US" dirty="0"/>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301539743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nchor="ct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80390" y="4179595"/>
            <a:ext cx="2295329"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48208"/>
            <a:ext cx="2309279" cy="11766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30434" y="4179594"/>
            <a:ext cx="2291674"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16"/>
          </p:nvPr>
        </p:nvSpPr>
        <p:spPr>
          <a:xfrm>
            <a:off x="3550622" y="2486834"/>
            <a:ext cx="2025182" cy="144970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04318" y="4848209"/>
            <a:ext cx="2317790" cy="118837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0" y="4166523"/>
            <a:ext cx="2304671" cy="681684"/>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17"/>
          </p:nvPr>
        </p:nvSpPr>
        <p:spPr>
          <a:xfrm>
            <a:off x="6104946" y="2489200"/>
            <a:ext cx="2018838"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63820" y="4848209"/>
            <a:ext cx="2304671" cy="118942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44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48436"/>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8" name="Footer Placeholder 7"/>
          <p:cNvSpPr>
            <a:spLocks noGrp="1"/>
          </p:cNvSpPr>
          <p:nvPr>
            <p:ph type="ftr" sz="quarter" idx="11"/>
          </p:nvPr>
        </p:nvSpPr>
        <p:spPr/>
        <p:txBody>
          <a:bodyPr/>
          <a:lstStyle/>
          <a:p>
            <a:r>
              <a:rPr lang="en-US" smtClean="0"/>
              <a:t>http://untavatar.org</a:t>
            </a:r>
            <a:endParaRPr lang="en-US" dirty="0"/>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67267744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1"/>
          <p:cNvSpPr>
            <a:spLocks noGrp="1"/>
          </p:cNvSpPr>
          <p:nvPr>
            <p:ph type="title"/>
          </p:nvPr>
        </p:nvSpPr>
        <p:spPr>
          <a:xfrm>
            <a:off x="864852" y="921453"/>
            <a:ext cx="6423592" cy="715512"/>
          </a:xfrm>
        </p:spPr>
        <p:txBody>
          <a:bodyPr anchor="ctr"/>
          <a:lstStyle>
            <a:lvl1pPr>
              <a:defRPr sz="32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smtClean="0"/>
              <a:t>http://untavatar.org</a:t>
            </a:r>
            <a:endParaRPr lang="en-US" dirty="0"/>
          </a:p>
        </p:txBody>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243688491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userDrawn="1"/>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smtClean="0"/>
              <a:t>http://untavatar.org</a:t>
            </a:r>
            <a:endParaRPr lang="en-US" dirty="0"/>
          </a:p>
        </p:txBody>
      </p:sp>
      <p:sp>
        <p:nvSpPr>
          <p:cNvPr id="13" name="Rectangle 12"/>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136145651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sz="1200">
                <a:solidFill>
                  <a:srgbClr val="C00000"/>
                </a:solidFill>
              </a:defRPr>
            </a:lvl1pPr>
          </a:lstStyle>
          <a:p>
            <a:r>
              <a:rPr lang="en-US" smtClean="0"/>
              <a:t>http://untavatar.org</a:t>
            </a:r>
            <a:endParaRPr lang="en-US" dirty="0"/>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9575866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371600" y="6324600"/>
            <a:ext cx="21336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http://untavatar.org</a:t>
            </a:r>
            <a:endParaRPr lang="en-US"/>
          </a:p>
        </p:txBody>
      </p:sp>
      <p:sp>
        <p:nvSpPr>
          <p:cNvPr id="6" name="Slide Number Placeholder 5"/>
          <p:cNvSpPr>
            <a:spLocks noGrp="1"/>
          </p:cNvSpPr>
          <p:nvPr>
            <p:ph type="sldNum" sz="quarter" idx="12"/>
          </p:nvPr>
        </p:nvSpPr>
        <p:spPr/>
        <p:txBody>
          <a:bodyPr/>
          <a:lstStyle>
            <a:lvl1pPr>
              <a:defRPr/>
            </a:lvl1pPr>
          </a:lstStyle>
          <a:p>
            <a:fld id="{10418569-7E30-427A-B0AC-AC930D968A95}" type="slidenum">
              <a:rPr lang="en-US"/>
              <a:pPr/>
              <a:t>‹#›</a:t>
            </a:fld>
            <a:endParaRPr lang="en-US"/>
          </a:p>
        </p:txBody>
      </p:sp>
    </p:spTree>
    <p:extLst>
      <p:ext uri="{BB962C8B-B14F-4D97-AF65-F5344CB8AC3E}">
        <p14:creationId xmlns:p14="http://schemas.microsoft.com/office/powerpoint/2010/main" val="2302035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
        <p:nvSpPr>
          <p:cNvPr id="7" name="Text Placeholder 6"/>
          <p:cNvSpPr>
            <a:spLocks noGrp="1"/>
          </p:cNvSpPr>
          <p:nvPr>
            <p:ph type="body" sz="quarter" idx="13" hasCustomPrompt="1"/>
          </p:nvPr>
        </p:nvSpPr>
        <p:spPr>
          <a:xfrm>
            <a:off x="532356" y="6223990"/>
            <a:ext cx="2057400" cy="277812"/>
          </a:xfrm>
        </p:spPr>
        <p:txBody>
          <a:bodyPr/>
          <a:lstStyle>
            <a:lvl1pPr marL="342900" marR="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sz="1800"/>
            </a:lvl1p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lang="en-US" sz="1200" b="1" u="none" dirty="0" smtClean="0">
                <a:solidFill>
                  <a:srgbClr val="C00000"/>
                </a:solidFill>
              </a:rPr>
              <a:t>http://untavatar.org</a:t>
            </a:r>
          </a:p>
        </p:txBody>
      </p:sp>
    </p:spTree>
    <p:extLst>
      <p:ext uri="{BB962C8B-B14F-4D97-AF65-F5344CB8AC3E}">
        <p14:creationId xmlns:p14="http://schemas.microsoft.com/office/powerpoint/2010/main" val="22522943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6795247" y="6423585"/>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http://untavatar.org</a:t>
            </a:r>
            <a:endParaRPr lang="en-US"/>
          </a:p>
        </p:txBody>
      </p:sp>
      <p:sp>
        <p:nvSpPr>
          <p:cNvPr id="6" name="Slide Number Placeholder 5"/>
          <p:cNvSpPr>
            <a:spLocks noGrp="1"/>
          </p:cNvSpPr>
          <p:nvPr>
            <p:ph type="sldNum" sz="quarter" idx="12"/>
          </p:nvPr>
        </p:nvSpPr>
        <p:spPr/>
        <p:txBody>
          <a:bodyPr/>
          <a:lstStyle/>
          <a:p>
            <a:fld id="{E182C4EA-BC06-0D44-986F-41EC2C2B6343}"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3251976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hasCustomPrompt="1"/>
          </p:nvPr>
        </p:nvSpPr>
        <p:spPr>
          <a:xfrm>
            <a:off x="866443" y="2257588"/>
            <a:ext cx="3101763" cy="3020343"/>
          </a:xfrm>
        </p:spPr>
        <p:txBody>
          <a:bodyPr anchor="ctr"/>
          <a:lstStyle>
            <a:lvl1pPr algn="l">
              <a:defRPr sz="3200" b="0" cap="none"/>
            </a:lvl1pPr>
          </a:lstStyle>
          <a:p>
            <a:r>
              <a:rPr lang="en-US" dirty="0"/>
              <a:t>Click to edit Master title style</a:t>
            </a:r>
            <a:br>
              <a:rPr lang="en-US" dirty="0"/>
            </a:br>
            <a:r>
              <a:rPr lang="en-US" dirty="0"/>
              <a:t>third</a:t>
            </a:r>
          </a:p>
        </p:txBody>
      </p:sp>
      <p:sp>
        <p:nvSpPr>
          <p:cNvPr id="3" name="Text Placeholder 2"/>
          <p:cNvSpPr>
            <a:spLocks noGrp="1"/>
          </p:cNvSpPr>
          <p:nvPr>
            <p:ph type="body" idx="1"/>
          </p:nvPr>
        </p:nvSpPr>
        <p:spPr>
          <a:xfrm>
            <a:off x="5119261" y="2257267"/>
            <a:ext cx="3054653" cy="3020345"/>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Rectangle 12"/>
          <p:cNvSpPr/>
          <p:nvPr/>
        </p:nvSpPr>
        <p:spPr>
          <a:xfrm>
            <a:off x="7745644"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070" y="5936701"/>
            <a:ext cx="1676400" cy="819879"/>
          </a:xfrm>
          <a:prstGeom prst="rect">
            <a:avLst/>
          </a:prstGeom>
        </p:spPr>
      </p:pic>
      <p:sp>
        <p:nvSpPr>
          <p:cNvPr id="23" name="Text Placeholder 22"/>
          <p:cNvSpPr>
            <a:spLocks noGrp="1"/>
          </p:cNvSpPr>
          <p:nvPr>
            <p:ph type="body" sz="quarter" idx="13" hasCustomPrompt="1"/>
          </p:nvPr>
        </p:nvSpPr>
        <p:spPr>
          <a:xfrm>
            <a:off x="866775" y="6427788"/>
            <a:ext cx="3322638" cy="328612"/>
          </a:xfrm>
        </p:spPr>
        <p:txBody>
          <a:bodyPr>
            <a:normAutofit/>
          </a:bodyPr>
          <a:lstStyle>
            <a:lvl1pPr marL="342900" marR="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sz="1200">
                <a:solidFill>
                  <a:srgbClr val="C00000"/>
                </a:solidFill>
              </a:defRPr>
            </a:lvl1p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lang="en-US" dirty="0" smtClean="0"/>
              <a:t>http://untavatar.org</a:t>
            </a:r>
          </a:p>
        </p:txBody>
      </p:sp>
    </p:spTree>
    <p:extLst>
      <p:ext uri="{BB962C8B-B14F-4D97-AF65-F5344CB8AC3E}">
        <p14:creationId xmlns:p14="http://schemas.microsoft.com/office/powerpoint/2010/main" val="3684050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66440" y="2489199"/>
            <a:ext cx="3636979" cy="353060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0" y="2489199"/>
            <a:ext cx="3636981" cy="355324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
        <p:nvSpPr>
          <p:cNvPr id="9" name="Text Placeholder 8"/>
          <p:cNvSpPr>
            <a:spLocks noGrp="1"/>
          </p:cNvSpPr>
          <p:nvPr>
            <p:ph type="body" sz="quarter" idx="13" hasCustomPrompt="1"/>
          </p:nvPr>
        </p:nvSpPr>
        <p:spPr>
          <a:xfrm>
            <a:off x="609917" y="6248400"/>
            <a:ext cx="4030663" cy="381000"/>
          </a:xfrm>
        </p:spPr>
        <p:txBody>
          <a:bodyPr>
            <a:normAutofit/>
          </a:bodyPr>
          <a:lstStyle>
            <a:lvl1pPr marL="0" marR="0" indent="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sz="1200">
                <a:solidFill>
                  <a:srgbClr val="C00000"/>
                </a:solidFill>
              </a:defRPr>
            </a:lvl1p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lang="en-US" dirty="0" smtClean="0"/>
              <a:t>http://untavatar.org</a:t>
            </a:r>
          </a:p>
        </p:txBody>
      </p:sp>
    </p:spTree>
    <p:extLst>
      <p:ext uri="{BB962C8B-B14F-4D97-AF65-F5344CB8AC3E}">
        <p14:creationId xmlns:p14="http://schemas.microsoft.com/office/powerpoint/2010/main" val="21766894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1" y="3248040"/>
            <a:ext cx="3636978" cy="277176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0" y="248875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8040"/>
            <a:ext cx="3636980" cy="277390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lvl1pPr>
              <a:defRPr sz="1200"/>
            </a:lvl1pPr>
          </a:lstStyle>
          <a:p>
            <a:r>
              <a:rPr lang="en-US" smtClean="0"/>
              <a:t>http://untavatar.org</a:t>
            </a:r>
            <a:endParaRPr lang="en-US" dirty="0"/>
          </a:p>
        </p:txBody>
      </p:sp>
      <p:sp>
        <p:nvSpPr>
          <p:cNvPr id="13"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235952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a:xfrm>
            <a:off x="0" y="6400800"/>
            <a:ext cx="2869195" cy="228659"/>
          </a:xfrm>
        </p:spPr>
        <p:txBody>
          <a:bodyPr/>
          <a:lstStyle>
            <a:lvl1pPr algn="ctr">
              <a:defRPr sz="1200"/>
            </a:lvl1pPr>
          </a:lstStyle>
          <a:p>
            <a:r>
              <a:rPr lang="en-US" smtClean="0"/>
              <a:t>http://untavatar.org</a:t>
            </a:r>
            <a:endParaRPr lang="en-US" dirty="0"/>
          </a:p>
        </p:txBody>
      </p:sp>
      <p:sp>
        <p:nvSpPr>
          <p:cNvPr id="10"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35364446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http://untavatar.org</a:t>
            </a:r>
            <a:endParaRPr lang="en-US" dirty="0"/>
          </a:p>
        </p:txBody>
      </p:sp>
      <p:sp>
        <p:nvSpPr>
          <p:cNvPr id="11" name="Rectangle 10"/>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38774780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13" name="Rectangle 12"/>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0" y="3086845"/>
            <a:ext cx="2712590" cy="2938036"/>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sz="1200"/>
            </a:lvl1pPr>
          </a:lstStyle>
          <a:p>
            <a:r>
              <a:rPr lang="en-US" smtClean="0"/>
              <a:t>http://untavatar.org</a:t>
            </a:r>
            <a:endParaRPr lang="en-US" dirty="0"/>
          </a:p>
        </p:txBody>
      </p:sp>
      <p:sp>
        <p:nvSpPr>
          <p:cNvPr id="19" name="Rectangle 18"/>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26460779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21" name="Rectangle 2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3112"/>
            <a:ext cx="3001938" cy="1613085"/>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51592" y="3086100"/>
            <a:ext cx="3001938" cy="24511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60111" y="6377097"/>
            <a:ext cx="990599" cy="228659"/>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smtClean="0"/>
              <a:t>http://untavatar.org</a:t>
            </a:r>
            <a:endParaRPr lang="en-US" dirty="0"/>
          </a:p>
        </p:txBody>
      </p:sp>
      <p:sp>
        <p:nvSpPr>
          <p:cNvPr id="14" name="Rectangle 13"/>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34038213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w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9" name="Rectangle 18"/>
            <p:cNvSpPr/>
            <p:nvPr/>
          </p:nvSpPr>
          <p:spPr>
            <a:xfrm>
              <a:off x="0" y="0"/>
              <a:ext cx="9144000" cy="6858000"/>
            </a:xfrm>
            <a:prstGeom prst="rect">
              <a:avLst/>
            </a:prstGeom>
            <a:blipFill>
              <a:blip r:embed="rId2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6" name="Freeform 25"/>
            <p:cNvSpPr/>
            <p:nvPr/>
          </p:nvSpPr>
          <p:spPr bwMode="gray">
            <a:xfrm>
              <a:off x="485023" y="1856958"/>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1"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441" y="2489201"/>
            <a:ext cx="6345260" cy="35305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90842" y="6373195"/>
            <a:ext cx="3859795" cy="228659"/>
          </a:xfrm>
          <a:prstGeom prst="rect">
            <a:avLst/>
          </a:prstGeom>
        </p:spPr>
        <p:txBody>
          <a:bodyPr vert="horz" lIns="91440" tIns="45720" rIns="91440" bIns="45720" rtlCol="0" anchor="b"/>
          <a:lstStyle>
            <a:lvl1pPr algn="l">
              <a:defRPr sz="1200" b="1" i="0">
                <a:solidFill>
                  <a:schemeClr val="accent1"/>
                </a:solidFill>
              </a:defRPr>
            </a:lvl1pPr>
          </a:lstStyle>
          <a:p>
            <a:r>
              <a:rPr lang="en-US" smtClean="0"/>
              <a:t>http://untavatar.org</a:t>
            </a:r>
            <a:endParaRPr lang="en-US" dirty="0"/>
          </a:p>
        </p:txBody>
      </p:sp>
      <p:sp>
        <p:nvSpPr>
          <p:cNvPr id="29" name="Rectangle 2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3"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A79836AA-2E5C-4B78-BCFE-529AC8470618}" type="slidenum">
              <a:rPr lang="en-US" smtClean="0"/>
              <a:pPr/>
              <a:t>‹#›</a:t>
            </a:fld>
            <a:endParaRPr lang="en-US" dirty="0"/>
          </a:p>
        </p:txBody>
      </p:sp>
      <p:pic>
        <p:nvPicPr>
          <p:cNvPr id="18" name="Picture 17"/>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301654464"/>
      </p:ext>
    </p:extLst>
  </p:cSld>
  <p:clrMap bg1="lt1" tx1="dk1" bg2="lt2" tx2="dk2" accent1="accent1" accent2="accent2" accent3="accent3" accent4="accent4" accent5="accent5" accent6="accent6" hlink="hlink" folHlink="folHlink"/>
  <p:sldLayoutIdLst>
    <p:sldLayoutId id="2147484762" r:id="rId1"/>
    <p:sldLayoutId id="2147484763" r:id="rId2"/>
    <p:sldLayoutId id="2147484764" r:id="rId3"/>
    <p:sldLayoutId id="2147484765" r:id="rId4"/>
    <p:sldLayoutId id="2147484766" r:id="rId5"/>
    <p:sldLayoutId id="2147484767" r:id="rId6"/>
    <p:sldLayoutId id="2147484768" r:id="rId7"/>
    <p:sldLayoutId id="2147484769" r:id="rId8"/>
    <p:sldLayoutId id="2147484770" r:id="rId9"/>
    <p:sldLayoutId id="2147484771" r:id="rId10"/>
    <p:sldLayoutId id="2147484772" r:id="rId11"/>
    <p:sldLayoutId id="2147484773" r:id="rId12"/>
    <p:sldLayoutId id="2147484774" r:id="rId13"/>
    <p:sldLayoutId id="2147484775" r:id="rId14"/>
    <p:sldLayoutId id="2147484776" r:id="rId15"/>
    <p:sldLayoutId id="2147484777" r:id="rId16"/>
    <p:sldLayoutId id="2147484778" r:id="rId17"/>
    <p:sldLayoutId id="2147484780" r:id="rId18"/>
    <p:sldLayoutId id="2147484782" r:id="rId19"/>
    <p:sldLayoutId id="2147484783" r:id="rId20"/>
  </p:sldLayoutIdLst>
  <p:timing>
    <p:tnLst>
      <p:par>
        <p:cTn id="1" dur="indefinite" restart="never" nodeType="tmRoot"/>
      </p:par>
    </p:tnLst>
  </p:timing>
  <p:hf hd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mailto:Brian.L.Reeves@lonestar.edu" TargetMode="External"/><Relationship Id="rId3" Type="http://schemas.openxmlformats.org/officeDocument/2006/relationships/hyperlink" Target="https://post2.esc4.net/owa/redir.aspx?C=6-cNSg8-wkqNqYiAYTjHmf5fJJ1Hn9II05MEg0TbTcHBfh8x4lswk0-WcBPkSQHExFWo3SNXZe4.&amp;URL=mailto:jgiddings@houstonaplus.org" TargetMode="External"/><Relationship Id="rId7" Type="http://schemas.openxmlformats.org/officeDocument/2006/relationships/hyperlink" Target="mailto:mmcharen@kleinisd.net" TargetMode="External"/><Relationship Id="rId2" Type="http://schemas.openxmlformats.org/officeDocument/2006/relationships/hyperlink" Target="mailto:lashonda.evans@esc4.net" TargetMode="External"/><Relationship Id="rId1" Type="http://schemas.openxmlformats.org/officeDocument/2006/relationships/slideLayout" Target="../slideLayouts/slideLayout3.xml"/><Relationship Id="rId6" Type="http://schemas.openxmlformats.org/officeDocument/2006/relationships/hyperlink" Target="mailto:egilleland@kleinisd.net" TargetMode="External"/><Relationship Id="rId5" Type="http://schemas.openxmlformats.org/officeDocument/2006/relationships/hyperlink" Target="mailto:trhodri@springisd.org" TargetMode="External"/><Relationship Id="rId10" Type="http://schemas.openxmlformats.org/officeDocument/2006/relationships/image" Target="../media/image12.jpeg"/><Relationship Id="rId4" Type="http://schemas.openxmlformats.org/officeDocument/2006/relationships/hyperlink" Target="mailto:cynthiaw@springisd.org" TargetMode="External"/><Relationship Id="rId9" Type="http://schemas.openxmlformats.org/officeDocument/2006/relationships/hyperlink" Target="mailto:Martha.E.Donnelly@lonestar.edu"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tasanet.org/domain/175" TargetMode="External"/><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hyperlink" Target="http://www.nisdtx.org/Domain/6002"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ntrp16.org/gentx" TargetMode="Externa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hyperlink" Target="mailto:Mary_harris@unt.edu"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mailto:Jean_keller@unt.edu"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mailto:Brian.L.Reeves@lonestar.edu" TargetMode="External"/><Relationship Id="rId3" Type="http://schemas.openxmlformats.org/officeDocument/2006/relationships/hyperlink" Target="https://post2.esc4.net/owa/redir.aspx?C=6-cNSg8-wkqNqYiAYTjHmf5fJJ1Hn9II05MEg0TbTcHBfh8x4lswk0-WcBPkSQHExFWo3SNXZe4.&amp;URL=mailto:jgiddings@houstonaplus.org" TargetMode="External"/><Relationship Id="rId7" Type="http://schemas.openxmlformats.org/officeDocument/2006/relationships/hyperlink" Target="mailto:mmcharen@kleinisd.net" TargetMode="External"/><Relationship Id="rId2" Type="http://schemas.openxmlformats.org/officeDocument/2006/relationships/hyperlink" Target="mailto:lashonda.evans@esc4.net" TargetMode="External"/><Relationship Id="rId1" Type="http://schemas.openxmlformats.org/officeDocument/2006/relationships/slideLayout" Target="../slideLayouts/slideLayout3.xml"/><Relationship Id="rId6" Type="http://schemas.openxmlformats.org/officeDocument/2006/relationships/hyperlink" Target="mailto:egilleland@kleinisd.net" TargetMode="External"/><Relationship Id="rId5" Type="http://schemas.openxmlformats.org/officeDocument/2006/relationships/hyperlink" Target="mailto:trhodri@springisd.org" TargetMode="External"/><Relationship Id="rId10" Type="http://schemas.openxmlformats.org/officeDocument/2006/relationships/image" Target="../media/image4.jpeg"/><Relationship Id="rId4" Type="http://schemas.openxmlformats.org/officeDocument/2006/relationships/hyperlink" Target="mailto:cynthiaw@springisd.org" TargetMode="External"/><Relationship Id="rId9" Type="http://schemas.openxmlformats.org/officeDocument/2006/relationships/hyperlink" Target="mailto:Martha.E.Donnelly@lonestar.ed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teacher.scholastic.com/products/face/framework.html"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838200" y="1447800"/>
            <a:ext cx="7289277" cy="4635376"/>
          </a:xfrm>
        </p:spPr>
        <p:txBody>
          <a:bodyPr>
            <a:normAutofit/>
          </a:bodyPr>
          <a:lstStyle/>
          <a:p>
            <a:pPr algn="ctr"/>
            <a:r>
              <a:rPr lang="en-US" sz="3200" b="1" dirty="0" smtClean="0"/>
              <a:t>The Time Is Now </a:t>
            </a:r>
            <a:br>
              <a:rPr lang="en-US" sz="3200" b="1" dirty="0" smtClean="0"/>
            </a:br>
            <a:r>
              <a:rPr lang="en-US" sz="3200" b="1" dirty="0" smtClean="0"/>
              <a:t>for Family and Community Engagement</a:t>
            </a:r>
            <a:br>
              <a:rPr lang="en-US" sz="3200" b="1" dirty="0" smtClean="0"/>
            </a:br>
            <a:r>
              <a:rPr lang="en-US" sz="2000" b="1" dirty="0" smtClean="0"/>
              <a:t>CSOTTE Teacher Education Conference</a:t>
            </a:r>
            <a:r>
              <a:rPr lang="en-US" sz="2000" dirty="0" smtClean="0"/>
              <a:t/>
            </a:r>
            <a:br>
              <a:rPr lang="en-US" sz="2000" dirty="0" smtClean="0"/>
            </a:br>
            <a:r>
              <a:rPr lang="en-US" sz="2000" dirty="0" smtClean="0"/>
              <a:t>October 27, 2015</a:t>
            </a:r>
            <a:br>
              <a:rPr lang="en-US" sz="2000" dirty="0" smtClean="0"/>
            </a:br>
            <a:r>
              <a:rPr lang="en-US" sz="2000" dirty="0" smtClean="0"/>
              <a:t>Frisco, Texas</a:t>
            </a:r>
            <a:endParaRPr lang="en-US" sz="2000" dirty="0"/>
          </a:p>
        </p:txBody>
      </p:sp>
      <p:sp>
        <p:nvSpPr>
          <p:cNvPr id="2" name="Slide Number Placeholder 1"/>
          <p:cNvSpPr>
            <a:spLocks noGrp="1"/>
          </p:cNvSpPr>
          <p:nvPr>
            <p:ph type="sldNum" sz="quarter" idx="4"/>
          </p:nvPr>
        </p:nvSpPr>
        <p:spPr/>
        <p:txBody>
          <a:bodyPr/>
          <a:lstStyle/>
          <a:p>
            <a:fld id="{A79836AA-2E5C-4B78-BCFE-529AC8470618}" type="slidenum">
              <a:rPr lang="en-US" smtClean="0"/>
              <a:pPr/>
              <a:t>1</a:t>
            </a:fld>
            <a:endParaRPr lang="en-US" dirty="0"/>
          </a:p>
        </p:txBody>
      </p:sp>
    </p:spTree>
    <p:extLst>
      <p:ext uri="{BB962C8B-B14F-4D97-AF65-F5344CB8AC3E}">
        <p14:creationId xmlns:p14="http://schemas.microsoft.com/office/powerpoint/2010/main" val="3887347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Acknowledged foundational work in this area provided by</a:t>
            </a:r>
            <a:endParaRPr lang="en-US" dirty="0"/>
          </a:p>
        </p:txBody>
      </p:sp>
      <p:sp>
        <p:nvSpPr>
          <p:cNvPr id="3" name="Text Placeholder 2"/>
          <p:cNvSpPr>
            <a:spLocks noGrp="1"/>
          </p:cNvSpPr>
          <p:nvPr>
            <p:ph type="body" idx="1"/>
          </p:nvPr>
        </p:nvSpPr>
        <p:spPr/>
        <p:txBody>
          <a:bodyPr/>
          <a:lstStyle/>
          <a:p>
            <a:r>
              <a:rPr lang="en-US" sz="2000" dirty="0" smtClean="0"/>
              <a:t>National Network of Partnership Schools, Johns Hopkins </a:t>
            </a:r>
            <a:r>
              <a:rPr lang="en-US" sz="2000" dirty="0" err="1" smtClean="0"/>
              <a:t>Univ</a:t>
            </a:r>
            <a:r>
              <a:rPr lang="en-US" sz="2000" dirty="0" smtClean="0"/>
              <a:t>, Joyce Epstein</a:t>
            </a:r>
            <a:endParaRPr lang="en-US" sz="2000" dirty="0"/>
          </a:p>
        </p:txBody>
      </p:sp>
      <p:sp>
        <p:nvSpPr>
          <p:cNvPr id="5" name="Text Placeholder 4"/>
          <p:cNvSpPr>
            <a:spLocks noGrp="1"/>
          </p:cNvSpPr>
          <p:nvPr>
            <p:ph type="body" sz="quarter" idx="3"/>
          </p:nvPr>
        </p:nvSpPr>
        <p:spPr/>
        <p:txBody>
          <a:bodyPr/>
          <a:lstStyle/>
          <a:p>
            <a:r>
              <a:rPr lang="en-US" sz="2000" dirty="0" smtClean="0"/>
              <a:t>National Standards for School-Family Partnerships</a:t>
            </a:r>
            <a:endParaRPr lang="en-US" sz="2000" dirty="0"/>
          </a:p>
        </p:txBody>
      </p:sp>
      <p:sp>
        <p:nvSpPr>
          <p:cNvPr id="7" name="Footer Placeholder 6"/>
          <p:cNvSpPr>
            <a:spLocks noGrp="1"/>
          </p:cNvSpPr>
          <p:nvPr>
            <p:ph type="ftr" sz="quarter" idx="11"/>
          </p:nvPr>
        </p:nvSpPr>
        <p:spPr/>
        <p:txBody>
          <a:bodyPr/>
          <a:lstStyle/>
          <a:p>
            <a:r>
              <a:rPr lang="en-US" smtClean="0"/>
              <a:t>http://untavatar.org</a:t>
            </a:r>
            <a:endParaRPr lang="en-US" dirty="0"/>
          </a:p>
        </p:txBody>
      </p:sp>
      <p:sp>
        <p:nvSpPr>
          <p:cNvPr id="8" name="Slide Number Placeholder 7"/>
          <p:cNvSpPr>
            <a:spLocks noGrp="1"/>
          </p:cNvSpPr>
          <p:nvPr>
            <p:ph type="sldNum" sz="quarter" idx="12"/>
          </p:nvPr>
        </p:nvSpPr>
        <p:spPr/>
        <p:txBody>
          <a:bodyPr/>
          <a:lstStyle/>
          <a:p>
            <a:fld id="{A79836AA-2E5C-4B78-BCFE-529AC8470618}" type="slidenum">
              <a:rPr lang="en-US" smtClean="0"/>
              <a:pPr/>
              <a:t>10</a:t>
            </a:fld>
            <a:endParaRPr lang="en-US" dirty="0"/>
          </a:p>
        </p:txBody>
      </p:sp>
      <p:pic>
        <p:nvPicPr>
          <p:cNvPr id="9218" name="Picture 2" descr="http://www.csos.jhu.edu/p2000/publications/family-reading-night_cover2.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612580" y="3248025"/>
            <a:ext cx="2145353" cy="277177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NationalStandardslogo.jpg"/>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4640263" y="3349464"/>
            <a:ext cx="3636962" cy="2570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948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Acknowledged practices developed through</a:t>
            </a:r>
            <a:endParaRPr lang="en-US" dirty="0"/>
          </a:p>
        </p:txBody>
      </p:sp>
      <p:sp>
        <p:nvSpPr>
          <p:cNvPr id="3" name="Text Placeholder 2"/>
          <p:cNvSpPr>
            <a:spLocks noGrp="1"/>
          </p:cNvSpPr>
          <p:nvPr>
            <p:ph type="body" idx="1"/>
          </p:nvPr>
        </p:nvSpPr>
        <p:spPr/>
        <p:txBody>
          <a:bodyPr/>
          <a:lstStyle/>
          <a:p>
            <a:r>
              <a:rPr lang="en-US" sz="2000" dirty="0" smtClean="0"/>
              <a:t>Title 1 of  the Elementary and Secondary Act</a:t>
            </a:r>
            <a:endParaRPr lang="en-US" sz="2000" dirty="0"/>
          </a:p>
        </p:txBody>
      </p:sp>
      <p:sp>
        <p:nvSpPr>
          <p:cNvPr id="5" name="Text Placeholder 4"/>
          <p:cNvSpPr>
            <a:spLocks noGrp="1"/>
          </p:cNvSpPr>
          <p:nvPr>
            <p:ph type="body" sz="quarter" idx="3"/>
          </p:nvPr>
        </p:nvSpPr>
        <p:spPr/>
        <p:txBody>
          <a:bodyPr/>
          <a:lstStyle/>
          <a:p>
            <a:r>
              <a:rPr lang="en-US" sz="2000" dirty="0" smtClean="0"/>
              <a:t>National Collaborative on Workforce and Disability for Youth</a:t>
            </a:r>
            <a:endParaRPr lang="en-US" sz="2000" dirty="0"/>
          </a:p>
        </p:txBody>
      </p:sp>
      <p:sp>
        <p:nvSpPr>
          <p:cNvPr id="7" name="Footer Placeholder 6"/>
          <p:cNvSpPr>
            <a:spLocks noGrp="1"/>
          </p:cNvSpPr>
          <p:nvPr>
            <p:ph type="ftr" sz="quarter" idx="11"/>
          </p:nvPr>
        </p:nvSpPr>
        <p:spPr/>
        <p:txBody>
          <a:bodyPr/>
          <a:lstStyle/>
          <a:p>
            <a:r>
              <a:rPr lang="en-US" smtClean="0"/>
              <a:t>http://untavatar.org</a:t>
            </a:r>
            <a:endParaRPr lang="en-US" dirty="0"/>
          </a:p>
        </p:txBody>
      </p:sp>
      <p:sp>
        <p:nvSpPr>
          <p:cNvPr id="8" name="Slide Number Placeholder 7"/>
          <p:cNvSpPr>
            <a:spLocks noGrp="1"/>
          </p:cNvSpPr>
          <p:nvPr>
            <p:ph type="sldNum" sz="quarter" idx="12"/>
          </p:nvPr>
        </p:nvSpPr>
        <p:spPr/>
        <p:txBody>
          <a:bodyPr/>
          <a:lstStyle/>
          <a:p>
            <a:fld id="{A79836AA-2E5C-4B78-BCFE-529AC8470618}" type="slidenum">
              <a:rPr lang="en-US" smtClean="0"/>
              <a:pPr/>
              <a:t>11</a:t>
            </a:fld>
            <a:endParaRPr lang="en-US" dirty="0"/>
          </a:p>
        </p:txBody>
      </p:sp>
      <p:pic>
        <p:nvPicPr>
          <p:cNvPr id="1026" name="Picture 2" descr="Elementary and Secondary Education Ac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66775" y="3422804"/>
            <a:ext cx="3636963" cy="24222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DEAM 2015 poster: My disability is one part of who I am."/>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581905" y="3422804"/>
            <a:ext cx="3695655" cy="2386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699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Federal Imperative:</a:t>
            </a:r>
            <a:endParaRPr lang="en-US" dirty="0"/>
          </a:p>
        </p:txBody>
      </p:sp>
      <p:sp>
        <p:nvSpPr>
          <p:cNvPr id="3" name="Content Placeholder 2"/>
          <p:cNvSpPr>
            <a:spLocks noGrp="1"/>
          </p:cNvSpPr>
          <p:nvPr>
            <p:ph idx="1"/>
          </p:nvPr>
        </p:nvSpPr>
        <p:spPr/>
        <p:txBody>
          <a:bodyPr/>
          <a:lstStyle/>
          <a:p>
            <a:pPr marL="0" indent="0">
              <a:buNone/>
            </a:pPr>
            <a:r>
              <a:rPr lang="en-US" sz="2800" b="1" dirty="0" smtClean="0"/>
              <a:t>When parents demand change and better options for their children, they become the real accountability backstop for educational practices</a:t>
            </a:r>
            <a:r>
              <a:rPr lang="en-US" dirty="0" smtClean="0"/>
              <a:t>.</a:t>
            </a:r>
          </a:p>
          <a:p>
            <a:pPr marL="0" indent="0">
              <a:buNone/>
            </a:pPr>
            <a:r>
              <a:rPr lang="en-US" dirty="0"/>
              <a:t> </a:t>
            </a:r>
            <a:r>
              <a:rPr lang="en-US" dirty="0" smtClean="0"/>
              <a:t>                                      Arnie Duncan</a:t>
            </a:r>
          </a:p>
          <a:p>
            <a:pPr marL="0" indent="0">
              <a:buNone/>
            </a:pPr>
            <a:r>
              <a:rPr lang="en-US" dirty="0"/>
              <a:t> </a:t>
            </a:r>
            <a:r>
              <a:rPr lang="en-US" dirty="0" smtClean="0"/>
              <a:t>                                      U.S. Secretary of Education</a:t>
            </a:r>
          </a:p>
          <a:p>
            <a:pPr marL="0" indent="0">
              <a:buNone/>
            </a:pPr>
            <a:r>
              <a:rPr lang="en-US" dirty="0"/>
              <a:t> </a:t>
            </a:r>
            <a:r>
              <a:rPr lang="en-US" dirty="0" smtClean="0"/>
              <a:t>                                      May 3, 2010</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12</a:t>
            </a:fld>
            <a:endParaRPr lang="en-US" dirty="0"/>
          </a:p>
        </p:txBody>
      </p:sp>
      <p:sp>
        <p:nvSpPr>
          <p:cNvPr id="5" name="Text Placeholder 4"/>
          <p:cNvSpPr>
            <a:spLocks noGrp="1"/>
          </p:cNvSpPr>
          <p:nvPr>
            <p:ph type="body" sz="quarter" idx="13"/>
          </p:nvPr>
        </p:nvSpPr>
        <p:spPr>
          <a:xfrm>
            <a:off x="532356" y="6223990"/>
            <a:ext cx="2972844" cy="277812"/>
          </a:xfrm>
        </p:spPr>
        <p:txBody>
          <a:bodyPr>
            <a:normAutofit fontScale="85000" lnSpcReduction="20000"/>
          </a:bodyPr>
          <a:lstStyle/>
          <a:p>
            <a:endParaRPr lang="en-US" dirty="0">
              <a:solidFill>
                <a:srgbClr val="C00000"/>
              </a:solidFill>
            </a:endParaRPr>
          </a:p>
        </p:txBody>
      </p:sp>
    </p:spTree>
    <p:extLst>
      <p:ext uri="{BB962C8B-B14F-4D97-AF65-F5344CB8AC3E}">
        <p14:creationId xmlns:p14="http://schemas.microsoft.com/office/powerpoint/2010/main" val="261255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1295400"/>
            <a:ext cx="3130006" cy="3982531"/>
          </a:xfrm>
        </p:spPr>
        <p:txBody>
          <a:bodyPr/>
          <a:lstStyle/>
          <a:p>
            <a:r>
              <a:rPr lang="en-US" b="1" dirty="0" smtClean="0"/>
              <a:t>Texas  Imperatives for  Family Engagement, 2013-15 </a:t>
            </a:r>
            <a:endParaRPr lang="en-US" b="1" dirty="0"/>
          </a:p>
        </p:txBody>
      </p:sp>
      <p:graphicFrame>
        <p:nvGraphicFramePr>
          <p:cNvPr id="3" name="Table 2"/>
          <p:cNvGraphicFramePr>
            <a:graphicFrameLocks noGrp="1"/>
          </p:cNvGraphicFramePr>
          <p:nvPr/>
        </p:nvGraphicFramePr>
        <p:xfrm>
          <a:off x="1295400" y="37642800"/>
          <a:ext cx="615440" cy="36173664"/>
        </p:xfrm>
        <a:graphic>
          <a:graphicData uri="http://schemas.openxmlformats.org/drawingml/2006/table">
            <a:tbl>
              <a:tblPr firstRow="1" firstCol="1" bandRow="1">
                <a:tableStyleId>{5C22544A-7EE6-4342-B048-85BDC9FD1C3A}</a:tableStyleId>
              </a:tblPr>
              <a:tblGrid>
                <a:gridCol w="123088"/>
                <a:gridCol w="123088"/>
                <a:gridCol w="123088"/>
                <a:gridCol w="123088"/>
                <a:gridCol w="123088"/>
              </a:tblGrid>
              <a:tr h="0">
                <a:tc>
                  <a:txBody>
                    <a:bodyPr/>
                    <a:lstStyle/>
                    <a:p>
                      <a:pPr marL="0" marR="0">
                        <a:lnSpc>
                          <a:spcPct val="115000"/>
                        </a:lnSpc>
                        <a:spcBef>
                          <a:spcPts val="0"/>
                        </a:spcBef>
                        <a:spcAft>
                          <a:spcPts val="0"/>
                        </a:spcAft>
                      </a:pPr>
                      <a:r>
                        <a:rPr lang="en-US" sz="800" dirty="0">
                          <a:effectLst/>
                        </a:rPr>
                        <a:t>Name (include yourself)</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District/University/Workforce or P-16 Council</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dirty="0">
                          <a:effectLst/>
                        </a:rPr>
                        <a:t>Title/Position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dirty="0">
                          <a:effectLst/>
                        </a:rPr>
                        <a:t>Phone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LaShonda Evans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Region 4 ESC</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Education Specialist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2"/>
                        </a:rPr>
                        <a:t>lashonda.evans@esc4.net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713-744-6380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June Giddings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GCPASS/Houston A+ Challenge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Director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3"/>
                        </a:rPr>
                        <a:t>jgiddings@houstonaplus.org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713-658-1881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Cynthia Williams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Spring ISD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CTE Director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4"/>
                        </a:rPr>
                        <a:t>cynthiaw@springisd.org</a:t>
                      </a: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281-891-6200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Tiffany Rhodriquez</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Spring ISD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Guidance &amp; Counseling Director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5"/>
                        </a:rPr>
                        <a:t>trhodri@springisd.org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281-891-6368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Beth Gilleland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Klein ISD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Student Support Services Officer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6"/>
                        </a:rPr>
                        <a:t>egilleland@kleinisd.net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832-249-4319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Michelle McCharen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Klein ISD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College &amp; Career Readiness Counselor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7"/>
                        </a:rPr>
                        <a:t>mmcharen@kleinisd.net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281-467-3192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Brian Reeves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Lone Star University Park</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English Department Chair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8"/>
                        </a:rPr>
                        <a:t>Brian.L.Reeves@lonestar.edu</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281-290-3749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Martha Donnelly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Lone Star University Park</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Math Department Chair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9"/>
                        </a:rPr>
                        <a:t>Martha.E.Donnelly@lonestar.edu</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dirty="0">
                          <a:effectLst/>
                        </a:rPr>
                        <a:t>281-290-5053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bl>
          </a:graphicData>
        </a:graphic>
      </p:graphicFrame>
      <p:sp>
        <p:nvSpPr>
          <p:cNvPr id="6" name="Rectangle 1"/>
          <p:cNvSpPr>
            <a:spLocks noChangeArrowheads="1"/>
          </p:cNvSpPr>
          <p:nvPr/>
        </p:nvSpPr>
        <p:spPr bwMode="auto">
          <a:xfrm>
            <a:off x="-10947400" y="-6811961"/>
            <a:ext cx="4860381" cy="352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Slide Number Placeholder 6"/>
          <p:cNvSpPr>
            <a:spLocks noGrp="1"/>
          </p:cNvSpPr>
          <p:nvPr>
            <p:ph type="sldNum" sz="quarter" idx="12"/>
          </p:nvPr>
        </p:nvSpPr>
        <p:spPr/>
        <p:txBody>
          <a:bodyPr/>
          <a:lstStyle/>
          <a:p>
            <a:fld id="{A79836AA-2E5C-4B78-BCFE-529AC8470618}" type="slidenum">
              <a:rPr lang="en-US" smtClean="0"/>
              <a:pPr/>
              <a:t>13</a:t>
            </a:fld>
            <a:endParaRPr lang="en-US" dirty="0"/>
          </a:p>
        </p:txBody>
      </p:sp>
      <p:pic>
        <p:nvPicPr>
          <p:cNvPr id="2052" name="Picture 4" descr="Texas Heart - csp764587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57800" y="1891454"/>
            <a:ext cx="3044825" cy="31801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Texas Heart - csp764587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1600" y="1828800"/>
            <a:ext cx="3044825" cy="3180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9575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Fundamental Provisions: Texas Education Code 26: Ch. 2</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0070C0"/>
                </a:solidFill>
              </a:rPr>
              <a:t>Parents are partners </a:t>
            </a:r>
            <a:r>
              <a:rPr lang="en-US" dirty="0" smtClean="0"/>
              <a:t>and are encouraged to participation in planning and implementing children’s education.</a:t>
            </a:r>
          </a:p>
          <a:p>
            <a:r>
              <a:rPr lang="en-US" dirty="0" smtClean="0">
                <a:solidFill>
                  <a:srgbClr val="0070C0"/>
                </a:solidFill>
              </a:rPr>
              <a:t>Parents have rights </a:t>
            </a:r>
            <a:r>
              <a:rPr lang="en-US" dirty="0" smtClean="0"/>
              <a:t>to reasonable access to administrators who has the authority to change an assignment, including adding a course</a:t>
            </a:r>
            <a:r>
              <a:rPr lang="en-US" dirty="0"/>
              <a:t> </a:t>
            </a:r>
            <a:r>
              <a:rPr lang="en-US" dirty="0" smtClean="0"/>
              <a:t>or enabling early graduation, if requirements are met.</a:t>
            </a:r>
          </a:p>
          <a:p>
            <a:r>
              <a:rPr lang="en-US" dirty="0" smtClean="0">
                <a:solidFill>
                  <a:srgbClr val="0070C0"/>
                </a:solidFill>
              </a:rPr>
              <a:t>Parents have access </a:t>
            </a:r>
            <a:r>
              <a:rPr lang="en-US" dirty="0" smtClean="0"/>
              <a:t>to student records and    grievance processes.</a:t>
            </a:r>
          </a:p>
          <a:p>
            <a:r>
              <a:rPr lang="en-US" dirty="0" smtClean="0"/>
              <a:t>Parents may deny videotaping or recording and may have child removed for moral or religions reason (if not to avoid a test).</a:t>
            </a:r>
          </a:p>
        </p:txBody>
      </p:sp>
      <p:sp>
        <p:nvSpPr>
          <p:cNvPr id="4" name="Slide Number Placeholder 3"/>
          <p:cNvSpPr>
            <a:spLocks noGrp="1"/>
          </p:cNvSpPr>
          <p:nvPr>
            <p:ph type="sldNum" sz="quarter" idx="12"/>
          </p:nvPr>
        </p:nvSpPr>
        <p:spPr/>
        <p:txBody>
          <a:bodyPr/>
          <a:lstStyle/>
          <a:p>
            <a:fld id="{A79836AA-2E5C-4B78-BCFE-529AC8470618}" type="slidenum">
              <a:rPr lang="en-US" smtClean="0"/>
              <a:pPr/>
              <a:t>14</a:t>
            </a:fld>
            <a:endParaRPr lang="en-US" dirty="0"/>
          </a:p>
        </p:txBody>
      </p:sp>
      <p:sp>
        <p:nvSpPr>
          <p:cNvPr id="5" name="Text Placeholder 4"/>
          <p:cNvSpPr>
            <a:spLocks noGrp="1"/>
          </p:cNvSpPr>
          <p:nvPr>
            <p:ph type="body" sz="quarter" idx="13"/>
          </p:nvPr>
        </p:nvSpPr>
        <p:spPr>
          <a:xfrm>
            <a:off x="762000" y="6172200"/>
            <a:ext cx="3200400" cy="277812"/>
          </a:xfrm>
        </p:spPr>
        <p:txBody>
          <a:bodyPr>
            <a:normAutofit fontScale="85000" lnSpcReduction="20000"/>
          </a:bodyPr>
          <a:lstStyle/>
          <a:p>
            <a:endParaRPr lang="en-US" dirty="0">
              <a:solidFill>
                <a:srgbClr val="C00000"/>
              </a:solidFill>
            </a:endParaRPr>
          </a:p>
        </p:txBody>
      </p:sp>
      <p:pic>
        <p:nvPicPr>
          <p:cNvPr id="6" name="Picture 4" descr="Texas Heart - csp76458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2895600"/>
            <a:ext cx="1896893"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201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21410" y="914400"/>
            <a:ext cx="7055789" cy="3048000"/>
          </a:xfrm>
        </p:spPr>
        <p:txBody>
          <a:bodyPr/>
          <a:lstStyle/>
          <a:p>
            <a:pPr marL="0" indent="0">
              <a:lnSpc>
                <a:spcPct val="150000"/>
              </a:lnSpc>
            </a:pPr>
            <a:r>
              <a:rPr lang="en-US" sz="4000" b="1" dirty="0" smtClean="0"/>
              <a:t>House Bill 5:</a:t>
            </a:r>
            <a:br>
              <a:rPr lang="en-US" sz="4000" b="1" dirty="0" smtClean="0"/>
            </a:br>
            <a:r>
              <a:rPr lang="en-US" sz="4000" b="1" dirty="0" smtClean="0"/>
              <a:t>Provisions that Call for Engaged Families </a:t>
            </a:r>
            <a:endParaRPr lang="en-US" sz="4000" b="1" dirty="0"/>
          </a:p>
        </p:txBody>
      </p:sp>
      <p:sp>
        <p:nvSpPr>
          <p:cNvPr id="2" name="Slide Number Placeholder 1"/>
          <p:cNvSpPr>
            <a:spLocks noGrp="1"/>
          </p:cNvSpPr>
          <p:nvPr>
            <p:ph type="sldNum" sz="quarter" idx="12"/>
          </p:nvPr>
        </p:nvSpPr>
        <p:spPr/>
        <p:txBody>
          <a:bodyPr/>
          <a:lstStyle/>
          <a:p>
            <a:fld id="{A79836AA-2E5C-4B78-BCFE-529AC8470618}" type="slidenum">
              <a:rPr lang="en-US" smtClean="0"/>
              <a:pPr/>
              <a:t>15</a:t>
            </a:fld>
            <a:endParaRPr lang="en-US" dirty="0"/>
          </a:p>
        </p:txBody>
      </p:sp>
      <p:pic>
        <p:nvPicPr>
          <p:cNvPr id="1026" name="Picture 2" descr="C:\Users\kaq0007\AppData\Local\Microsoft\Windows\Temporary Internet Files\Content.IE5\CJL5TIRK\MP90043862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6513" b="15729"/>
          <a:stretch/>
        </p:blipFill>
        <p:spPr bwMode="auto">
          <a:xfrm>
            <a:off x="1349664" y="4724400"/>
            <a:ext cx="6400800" cy="20292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smtClean="0"/>
              <a:t>http://untavatar.org</a:t>
            </a:r>
            <a:endParaRPr lang="en-US" dirty="0"/>
          </a:p>
        </p:txBody>
      </p:sp>
    </p:spTree>
    <p:extLst>
      <p:ext uri="{BB962C8B-B14F-4D97-AF65-F5344CB8AC3E}">
        <p14:creationId xmlns:p14="http://schemas.microsoft.com/office/powerpoint/2010/main" val="30562309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Texas High School Graduation Requirements </a:t>
            </a:r>
            <a:endParaRPr lang="en-US" dirty="0"/>
          </a:p>
        </p:txBody>
      </p:sp>
      <p:sp>
        <p:nvSpPr>
          <p:cNvPr id="3" name="Text Placeholder 2"/>
          <p:cNvSpPr>
            <a:spLocks noGrp="1"/>
          </p:cNvSpPr>
          <p:nvPr>
            <p:ph type="body" idx="1"/>
          </p:nvPr>
        </p:nvSpPr>
        <p:spPr>
          <a:xfrm>
            <a:off x="792723" y="2362200"/>
            <a:ext cx="3636979" cy="759290"/>
          </a:xfrm>
        </p:spPr>
        <p:txBody>
          <a:bodyPr/>
          <a:lstStyle/>
          <a:p>
            <a:r>
              <a:rPr lang="en-US" b="1" dirty="0" smtClean="0">
                <a:solidFill>
                  <a:srgbClr val="C00000"/>
                </a:solidFill>
              </a:rPr>
              <a:t>Graduation Toolkit</a:t>
            </a:r>
            <a:endParaRPr lang="en-US" b="1" dirty="0">
              <a:solidFill>
                <a:srgbClr val="C00000"/>
              </a:solidFill>
            </a:endParaRP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1300163" y="3594497"/>
            <a:ext cx="2771775" cy="2078831"/>
          </a:xfrm>
        </p:spPr>
      </p:pic>
      <p:sp>
        <p:nvSpPr>
          <p:cNvPr id="5" name="Text Placeholder 4"/>
          <p:cNvSpPr>
            <a:spLocks noGrp="1"/>
          </p:cNvSpPr>
          <p:nvPr>
            <p:ph type="body" sz="quarter" idx="3"/>
          </p:nvPr>
        </p:nvSpPr>
        <p:spPr>
          <a:xfrm>
            <a:off x="4648200" y="2362200"/>
            <a:ext cx="2819400" cy="759290"/>
          </a:xfrm>
        </p:spPr>
        <p:txBody>
          <a:bodyPr/>
          <a:lstStyle/>
          <a:p>
            <a:pPr algn="just"/>
            <a:r>
              <a:rPr lang="en-US" b="1" i="1" dirty="0" err="1" smtClean="0"/>
              <a:t>Herramientas</a:t>
            </a:r>
            <a:r>
              <a:rPr lang="en-US" b="1" i="1" dirty="0" smtClean="0"/>
              <a:t>  para </a:t>
            </a:r>
            <a:r>
              <a:rPr lang="en-US" b="1" i="1" dirty="0" err="1" smtClean="0"/>
              <a:t>graduarse</a:t>
            </a:r>
            <a:endParaRPr lang="en-US" b="1" i="1" dirty="0"/>
          </a:p>
        </p:txBody>
      </p:sp>
      <p:sp>
        <p:nvSpPr>
          <p:cNvPr id="8" name="Slide Number Placeholder 7"/>
          <p:cNvSpPr>
            <a:spLocks noGrp="1"/>
          </p:cNvSpPr>
          <p:nvPr>
            <p:ph type="sldNum" sz="quarter" idx="12"/>
          </p:nvPr>
        </p:nvSpPr>
        <p:spPr/>
        <p:txBody>
          <a:bodyPr/>
          <a:lstStyle/>
          <a:p>
            <a:fld id="{A79836AA-2E5C-4B78-BCFE-529AC8470618}" type="slidenum">
              <a:rPr lang="en-US" smtClean="0"/>
              <a:pPr/>
              <a:t>16</a:t>
            </a:fld>
            <a:endParaRPr lang="en-US" dirty="0"/>
          </a:p>
        </p:txBody>
      </p:sp>
      <p:sp>
        <p:nvSpPr>
          <p:cNvPr id="9" name="Footer Placeholder 8"/>
          <p:cNvSpPr>
            <a:spLocks noGrp="1"/>
          </p:cNvSpPr>
          <p:nvPr>
            <p:ph type="ftr" sz="quarter" idx="11"/>
          </p:nvPr>
        </p:nvSpPr>
        <p:spPr/>
        <p:txBody>
          <a:bodyPr/>
          <a:lstStyle/>
          <a:p>
            <a:r>
              <a:rPr lang="en-US" smtClean="0"/>
              <a:t>http://untavatar.org</a:t>
            </a:r>
            <a:endParaRPr lang="en-US" dirty="0"/>
          </a:p>
        </p:txBody>
      </p:sp>
      <p:pic>
        <p:nvPicPr>
          <p:cNvPr id="12" name="Content Placeholder 11"/>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rot="5400000">
            <a:off x="4462250" y="3657527"/>
            <a:ext cx="2706801" cy="2030101"/>
          </a:xfrm>
        </p:spPr>
      </p:pic>
    </p:spTree>
    <p:extLst>
      <p:ext uri="{BB962C8B-B14F-4D97-AF65-F5344CB8AC3E}">
        <p14:creationId xmlns:p14="http://schemas.microsoft.com/office/powerpoint/2010/main" val="1396696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smtClean="0"/>
              <a:t>Provision 1:  Endorsements with Options Selected Initially by Eighth Graders with Parental Consent</a:t>
            </a:r>
            <a:endParaRPr lang="en-US" sz="2800" b="1" dirty="0"/>
          </a:p>
        </p:txBody>
      </p:sp>
      <p:graphicFrame>
        <p:nvGraphicFramePr>
          <p:cNvPr id="4" name="Content Placeholder 3"/>
          <p:cNvGraphicFramePr>
            <a:graphicFrameLocks noGrp="1"/>
          </p:cNvGraphicFramePr>
          <p:nvPr>
            <p:ph idx="4294967295"/>
            <p:extLst/>
          </p:nvPr>
        </p:nvGraphicFramePr>
        <p:xfrm>
          <a:off x="2438400" y="2362200"/>
          <a:ext cx="3783291" cy="3429000"/>
        </p:xfrm>
        <a:graphic>
          <a:graphicData uri="http://schemas.openxmlformats.org/drawingml/2006/table">
            <a:tbl>
              <a:tblPr firstRow="1" bandRow="1">
                <a:tableStyleId>{00A15C55-8517-42AA-B614-E9B94910E393}</a:tableStyleId>
              </a:tblPr>
              <a:tblGrid>
                <a:gridCol w="3783291"/>
              </a:tblGrid>
              <a:tr h="518160">
                <a:tc>
                  <a:txBody>
                    <a:bodyPr/>
                    <a:lstStyle/>
                    <a:p>
                      <a:r>
                        <a:rPr lang="en-US" dirty="0" smtClean="0"/>
                        <a:t>Endorsements</a:t>
                      </a:r>
                      <a:endParaRPr lang="en-US" dirty="0"/>
                    </a:p>
                  </a:txBody>
                  <a:tcPr marL="101809" marR="101809"/>
                </a:tc>
              </a:tr>
              <a:tr h="701040">
                <a:tc>
                  <a:txBody>
                    <a:bodyPr/>
                    <a:lstStyle/>
                    <a:p>
                      <a:r>
                        <a:rPr lang="en-US" sz="1800" smtClean="0"/>
                        <a:t>STEM (Science, Technology, Engineering, and Mathematics)</a:t>
                      </a:r>
                      <a:endParaRPr lang="en-US" sz="1800" dirty="0"/>
                    </a:p>
                  </a:txBody>
                  <a:tcPr marL="101809" marR="101809"/>
                </a:tc>
              </a:tr>
              <a:tr h="445296">
                <a:tc>
                  <a:txBody>
                    <a:bodyPr/>
                    <a:lstStyle/>
                    <a:p>
                      <a:r>
                        <a:rPr lang="en-US" sz="1800" dirty="0" smtClean="0"/>
                        <a:t>Business and Industry</a:t>
                      </a:r>
                      <a:endParaRPr lang="en-US" sz="1800" dirty="0"/>
                    </a:p>
                  </a:txBody>
                  <a:tcPr marL="101809" marR="101809"/>
                </a:tc>
              </a:tr>
              <a:tr h="545304">
                <a:tc>
                  <a:txBody>
                    <a:bodyPr/>
                    <a:lstStyle/>
                    <a:p>
                      <a:r>
                        <a:rPr lang="en-US" sz="1800" dirty="0" smtClean="0"/>
                        <a:t>Public</a:t>
                      </a:r>
                      <a:r>
                        <a:rPr lang="en-US" sz="1800" baseline="0" dirty="0" smtClean="0"/>
                        <a:t> Services</a:t>
                      </a:r>
                      <a:endParaRPr lang="en-US" sz="1800" dirty="0"/>
                    </a:p>
                  </a:txBody>
                  <a:tcPr marL="101809" marR="101809"/>
                </a:tc>
              </a:tr>
              <a:tr h="506125">
                <a:tc>
                  <a:txBody>
                    <a:bodyPr/>
                    <a:lstStyle/>
                    <a:p>
                      <a:r>
                        <a:rPr lang="en-US" sz="1800" dirty="0" smtClean="0"/>
                        <a:t>Arts and Humanities</a:t>
                      </a:r>
                      <a:endParaRPr lang="en-US" sz="1800" dirty="0"/>
                    </a:p>
                  </a:txBody>
                  <a:tcPr marL="101809" marR="101809"/>
                </a:tc>
              </a:tr>
              <a:tr h="713075">
                <a:tc>
                  <a:txBody>
                    <a:bodyPr/>
                    <a:lstStyle/>
                    <a:p>
                      <a:r>
                        <a:rPr lang="en-US" sz="1800" dirty="0" smtClean="0"/>
                        <a:t>Multidisciplinary Studies</a:t>
                      </a:r>
                      <a:endParaRPr lang="en-US" sz="1800" dirty="0"/>
                    </a:p>
                  </a:txBody>
                  <a:tcPr marL="101809" marR="101809"/>
                </a:tc>
              </a:tr>
            </a:tbl>
          </a:graphicData>
        </a:graphic>
      </p:graphicFrame>
      <p:sp>
        <p:nvSpPr>
          <p:cNvPr id="5" name="Slide Number Placeholder 4"/>
          <p:cNvSpPr>
            <a:spLocks noGrp="1"/>
          </p:cNvSpPr>
          <p:nvPr>
            <p:ph type="sldNum" sz="quarter" idx="12"/>
          </p:nvPr>
        </p:nvSpPr>
        <p:spPr/>
        <p:txBody>
          <a:bodyPr/>
          <a:lstStyle/>
          <a:p>
            <a:fld id="{A79836AA-2E5C-4B78-BCFE-529AC8470618}" type="slidenum">
              <a:rPr lang="en-US" smtClean="0"/>
              <a:pPr/>
              <a:t>17</a:t>
            </a:fld>
            <a:endParaRPr lang="en-US" dirty="0"/>
          </a:p>
        </p:txBody>
      </p:sp>
      <p:sp>
        <p:nvSpPr>
          <p:cNvPr id="3" name="Footer Placeholder 2"/>
          <p:cNvSpPr>
            <a:spLocks noGrp="1"/>
          </p:cNvSpPr>
          <p:nvPr>
            <p:ph type="ftr" sz="quarter" idx="11"/>
          </p:nvPr>
        </p:nvSpPr>
        <p:spPr/>
        <p:txBody>
          <a:bodyPr/>
          <a:lstStyle/>
          <a:p>
            <a:r>
              <a:rPr lang="en-US" smtClean="0"/>
              <a:t>http://untavatar.org</a:t>
            </a:r>
            <a:endParaRPr lang="en-US" dirty="0"/>
          </a:p>
        </p:txBody>
      </p:sp>
    </p:spTree>
    <p:extLst>
      <p:ext uri="{BB962C8B-B14F-4D97-AF65-F5344CB8AC3E}">
        <p14:creationId xmlns:p14="http://schemas.microsoft.com/office/powerpoint/2010/main" val="19610715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Provision 2: Options may include Locally Developed CTE Courses/Activities</a:t>
            </a:r>
            <a:endParaRPr lang="en-US" dirty="0"/>
          </a:p>
        </p:txBody>
      </p:sp>
      <p:sp>
        <p:nvSpPr>
          <p:cNvPr id="3" name="Content Placeholder 2"/>
          <p:cNvSpPr>
            <a:spLocks noGrp="1"/>
          </p:cNvSpPr>
          <p:nvPr>
            <p:ph idx="1"/>
          </p:nvPr>
        </p:nvSpPr>
        <p:spPr/>
        <p:txBody>
          <a:bodyPr>
            <a:normAutofit/>
          </a:bodyPr>
          <a:lstStyle/>
          <a:p>
            <a:r>
              <a:rPr lang="en-US" sz="2800" dirty="0" smtClean="0"/>
              <a:t>Districts may offer courses or other activities, including apprenticeships, needed for industry-recognized credentials or certificates</a:t>
            </a:r>
          </a:p>
          <a:p>
            <a:pPr marL="0" indent="0">
              <a:buNone/>
            </a:pPr>
            <a:endParaRPr lang="en-US" sz="2800" dirty="0" smtClean="0"/>
          </a:p>
        </p:txBody>
      </p:sp>
      <p:sp>
        <p:nvSpPr>
          <p:cNvPr id="6" name="Slide Number Placeholder 5"/>
          <p:cNvSpPr>
            <a:spLocks noGrp="1"/>
          </p:cNvSpPr>
          <p:nvPr>
            <p:ph type="sldNum" sz="quarter" idx="12"/>
          </p:nvPr>
        </p:nvSpPr>
        <p:spPr/>
        <p:txBody>
          <a:bodyPr/>
          <a:lstStyle/>
          <a:p>
            <a:fld id="{10418569-7E30-427A-B0AC-AC930D968A95}" type="slidenum">
              <a:rPr lang="en-US" smtClean="0"/>
              <a:pPr/>
              <a:t>18</a:t>
            </a:fld>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4343400"/>
            <a:ext cx="2870056" cy="1905000"/>
          </a:xfrm>
          <a:prstGeom prst="rect">
            <a:avLst/>
          </a:prstGeom>
        </p:spPr>
      </p:pic>
      <p:sp>
        <p:nvSpPr>
          <p:cNvPr id="5" name="Footer Placeholder 4"/>
          <p:cNvSpPr>
            <a:spLocks noGrp="1"/>
          </p:cNvSpPr>
          <p:nvPr>
            <p:ph type="ftr" sz="quarter" idx="11"/>
          </p:nvPr>
        </p:nvSpPr>
        <p:spPr/>
        <p:txBody>
          <a:bodyPr/>
          <a:lstStyle/>
          <a:p>
            <a:r>
              <a:rPr lang="en-US" smtClean="0"/>
              <a:t>http://untavatar.org</a:t>
            </a:r>
            <a:endParaRPr lang="en-US"/>
          </a:p>
        </p:txBody>
      </p:sp>
    </p:spTree>
    <p:extLst>
      <p:ext uri="{BB962C8B-B14F-4D97-AF65-F5344CB8AC3E}">
        <p14:creationId xmlns:p14="http://schemas.microsoft.com/office/powerpoint/2010/main" val="5670300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Provision 3: College Preparatory Courses (CPCs)</a:t>
            </a:r>
            <a:endParaRPr lang="en-US" dirty="0"/>
          </a:p>
        </p:txBody>
      </p:sp>
      <p:sp>
        <p:nvSpPr>
          <p:cNvPr id="3" name="Content Placeholder 2"/>
          <p:cNvSpPr>
            <a:spLocks noGrp="1"/>
          </p:cNvSpPr>
          <p:nvPr>
            <p:ph idx="1"/>
          </p:nvPr>
        </p:nvSpPr>
        <p:spPr/>
        <p:txBody>
          <a:bodyPr>
            <a:noAutofit/>
          </a:bodyPr>
          <a:lstStyle/>
          <a:p>
            <a:r>
              <a:rPr lang="en-US" sz="2000" dirty="0" smtClean="0"/>
              <a:t>Districts </a:t>
            </a:r>
            <a:r>
              <a:rPr lang="en-US" sz="2000" dirty="0"/>
              <a:t>must partner with at least one IHE to develop </a:t>
            </a:r>
            <a:r>
              <a:rPr lang="en-US" sz="2000" dirty="0" smtClean="0"/>
              <a:t>college </a:t>
            </a:r>
            <a:r>
              <a:rPr lang="en-US" sz="2000" dirty="0"/>
              <a:t>prep courses in math and ELA for 12th grade students who do not meet college readiness standards or whose performance indicates they are not </a:t>
            </a:r>
            <a:r>
              <a:rPr lang="en-US" sz="2000" dirty="0" smtClean="0"/>
              <a:t>ready for entry-level </a:t>
            </a:r>
            <a:r>
              <a:rPr lang="en-US" sz="2000" dirty="0"/>
              <a:t>college coursework. </a:t>
            </a:r>
            <a:endParaRPr lang="en-US" sz="2000" dirty="0" smtClean="0"/>
          </a:p>
          <a:p>
            <a:pPr marL="402336" lvl="1" indent="0">
              <a:buNone/>
            </a:pPr>
            <a:endParaRPr lang="en-US" sz="2000" dirty="0" smtClean="0"/>
          </a:p>
        </p:txBody>
      </p:sp>
      <p:sp>
        <p:nvSpPr>
          <p:cNvPr id="6" name="Slide Number Placeholder 5"/>
          <p:cNvSpPr>
            <a:spLocks noGrp="1"/>
          </p:cNvSpPr>
          <p:nvPr>
            <p:ph type="sldNum" sz="quarter" idx="12"/>
          </p:nvPr>
        </p:nvSpPr>
        <p:spPr/>
        <p:txBody>
          <a:bodyPr/>
          <a:lstStyle/>
          <a:p>
            <a:fld id="{10418569-7E30-427A-B0AC-AC930D968A95}" type="slidenum">
              <a:rPr lang="en-US" smtClean="0"/>
              <a:pPr/>
              <a:t>19</a:t>
            </a:fld>
            <a:endParaRPr lang="en-US"/>
          </a:p>
        </p:txBody>
      </p:sp>
      <p:pic>
        <p:nvPicPr>
          <p:cNvPr id="5" name="Content Placeholder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4419600"/>
            <a:ext cx="3886200" cy="3484943"/>
          </a:xfrm>
          <a:prstGeom prst="rect">
            <a:avLst/>
          </a:prstGeom>
        </p:spPr>
      </p:pic>
      <p:sp>
        <p:nvSpPr>
          <p:cNvPr id="4" name="Footer Placeholder 3"/>
          <p:cNvSpPr>
            <a:spLocks noGrp="1"/>
          </p:cNvSpPr>
          <p:nvPr>
            <p:ph type="ftr" sz="quarter" idx="11"/>
          </p:nvPr>
        </p:nvSpPr>
        <p:spPr/>
        <p:txBody>
          <a:bodyPr/>
          <a:lstStyle/>
          <a:p>
            <a:r>
              <a:rPr lang="en-US" smtClean="0"/>
              <a:t>http://untavatar.org</a:t>
            </a:r>
            <a:endParaRPr lang="en-US"/>
          </a:p>
        </p:txBody>
      </p:sp>
    </p:spTree>
    <p:extLst>
      <p:ext uri="{BB962C8B-B14F-4D97-AF65-F5344CB8AC3E}">
        <p14:creationId xmlns:p14="http://schemas.microsoft.com/office/powerpoint/2010/main" val="520890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What is AVATAR?</a:t>
            </a:r>
            <a:endParaRPr lang="en-US" sz="4800" b="1" dirty="0"/>
          </a:p>
        </p:txBody>
      </p:sp>
      <p:sp>
        <p:nvSpPr>
          <p:cNvPr id="3" name="Content Placeholder 2"/>
          <p:cNvSpPr>
            <a:spLocks noGrp="1"/>
          </p:cNvSpPr>
          <p:nvPr>
            <p:ph idx="1"/>
          </p:nvPr>
        </p:nvSpPr>
        <p:spPr>
          <a:xfrm>
            <a:off x="1333356" y="2438400"/>
            <a:ext cx="6345260" cy="3530599"/>
          </a:xfrm>
        </p:spPr>
        <p:txBody>
          <a:bodyPr>
            <a:normAutofit fontScale="92500" lnSpcReduction="20000"/>
          </a:bodyPr>
          <a:lstStyle/>
          <a:p>
            <a:pPr marL="457200" indent="-457200">
              <a:buFont typeface="+mj-lt"/>
              <a:buAutoNum type="arabicPeriod"/>
            </a:pPr>
            <a:r>
              <a:rPr lang="en-US" sz="2400" dirty="0" smtClean="0">
                <a:solidFill>
                  <a:schemeClr val="tx1"/>
                </a:solidFill>
              </a:rPr>
              <a:t>Academic Vertical Alignment Training and Renewal</a:t>
            </a:r>
            <a:endParaRPr lang="en-US" sz="2400" dirty="0" smtClean="0"/>
          </a:p>
          <a:p>
            <a:pPr marL="457200" indent="-457200">
              <a:buFont typeface="+mj-lt"/>
              <a:buAutoNum type="arabicPeriod"/>
            </a:pPr>
            <a:r>
              <a:rPr lang="en-US" sz="2400" dirty="0" smtClean="0"/>
              <a:t>First funded in 2011 by the Texas Higher Education Coordinating Board as part of its Closing the Gaps strategic plan</a:t>
            </a:r>
          </a:p>
          <a:p>
            <a:pPr marL="457200" indent="-457200">
              <a:buFont typeface="+mj-lt"/>
              <a:buAutoNum type="arabicPeriod"/>
            </a:pPr>
            <a:r>
              <a:rPr lang="en-US" sz="2400" dirty="0" smtClean="0"/>
              <a:t>Facilitated by the University of North Texas for the North Texas Regional P-16 Council, which serves the Dallas Fort Worth area</a:t>
            </a:r>
          </a:p>
          <a:p>
            <a:pPr marL="457200" indent="-457200">
              <a:buFont typeface="+mj-lt"/>
              <a:buAutoNum type="arabicPeriod"/>
            </a:pPr>
            <a:r>
              <a:rPr lang="en-US" sz="2400" dirty="0" smtClean="0"/>
              <a:t>Currently active in all 20 Education Service Center regions of the Texas </a:t>
            </a:r>
            <a:r>
              <a:rPr lang="en-US" sz="2400" dirty="0" smtClean="0">
                <a:solidFill>
                  <a:schemeClr val="tx1"/>
                </a:solidFill>
              </a:rPr>
              <a:t>Education</a:t>
            </a:r>
            <a:r>
              <a:rPr lang="en-US" sz="2400" dirty="0" smtClean="0"/>
              <a:t> Agency</a:t>
            </a:r>
            <a:endParaRPr lang="en-US" sz="2400"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2</a:t>
            </a:fld>
            <a:endParaRPr lang="en-US" dirty="0"/>
          </a:p>
        </p:txBody>
      </p:sp>
      <p:sp>
        <p:nvSpPr>
          <p:cNvPr id="5" name="Text Placeholder 4"/>
          <p:cNvSpPr>
            <a:spLocks noGrp="1"/>
          </p:cNvSpPr>
          <p:nvPr>
            <p:ph type="body" sz="quarter" idx="13"/>
          </p:nvPr>
        </p:nvSpPr>
        <p:spPr>
          <a:xfrm>
            <a:off x="532356" y="6223990"/>
            <a:ext cx="2896644" cy="277812"/>
          </a:xfrm>
        </p:spPr>
        <p:txBody>
          <a:bodyPr>
            <a:normAutofit fontScale="85000" lnSpcReduction="20000"/>
          </a:bodyPr>
          <a:lstStyle/>
          <a:p>
            <a:r>
              <a:rPr lang="en-US" dirty="0">
                <a:solidFill>
                  <a:srgbClr val="C00000"/>
                </a:solidFill>
              </a:rPr>
              <a:t>http://untavatar.org</a:t>
            </a:r>
          </a:p>
        </p:txBody>
      </p:sp>
    </p:spTree>
    <p:extLst>
      <p:ext uri="{BB962C8B-B14F-4D97-AF65-F5344CB8AC3E}">
        <p14:creationId xmlns:p14="http://schemas.microsoft.com/office/powerpoint/2010/main" val="3418102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Provision 4: </a:t>
            </a:r>
            <a:r>
              <a:rPr lang="en-US" dirty="0"/>
              <a:t>TEC </a:t>
            </a:r>
            <a:r>
              <a:rPr lang="en-US" dirty="0" smtClean="0"/>
              <a:t>39.0545</a:t>
            </a:r>
            <a:endParaRPr lang="en-US" dirty="0"/>
          </a:p>
        </p:txBody>
      </p:sp>
      <p:sp>
        <p:nvSpPr>
          <p:cNvPr id="3" name="Content Placeholder 2"/>
          <p:cNvSpPr>
            <a:spLocks noGrp="1"/>
          </p:cNvSpPr>
          <p:nvPr>
            <p:ph idx="1"/>
          </p:nvPr>
        </p:nvSpPr>
        <p:spPr/>
        <p:txBody>
          <a:bodyPr>
            <a:normAutofit fontScale="92500" lnSpcReduction="10000"/>
          </a:bodyPr>
          <a:lstStyle/>
          <a:p>
            <a:r>
              <a:rPr lang="en-US" sz="2300" dirty="0"/>
              <a:t>To evaluate community and student </a:t>
            </a:r>
            <a:r>
              <a:rPr lang="en-US" sz="2300" dirty="0" smtClean="0"/>
              <a:t>engagement</a:t>
            </a:r>
            <a:endParaRPr lang="en-US" sz="2300" dirty="0"/>
          </a:p>
          <a:p>
            <a:r>
              <a:rPr lang="en-US" sz="2300" dirty="0"/>
              <a:t>Districts and campuses can showcase </a:t>
            </a:r>
            <a:r>
              <a:rPr lang="en-US" sz="2300" dirty="0" smtClean="0"/>
              <a:t>points of excellence </a:t>
            </a:r>
            <a:r>
              <a:rPr lang="en-US" sz="2300" dirty="0"/>
              <a:t>and where </a:t>
            </a:r>
            <a:r>
              <a:rPr lang="en-US" sz="2300" dirty="0" smtClean="0"/>
              <a:t>opportunities for improvement</a:t>
            </a:r>
            <a:endParaRPr lang="en-US" sz="2300" dirty="0"/>
          </a:p>
          <a:p>
            <a:r>
              <a:rPr lang="en-US" sz="2300" dirty="0" smtClean="0"/>
              <a:t>To </a:t>
            </a:r>
            <a:r>
              <a:rPr lang="en-US" sz="2300" dirty="0"/>
              <a:t>tell the story of what is happening in districts and on campuses when it’s not a test </a:t>
            </a:r>
            <a:r>
              <a:rPr lang="en-US" sz="2300" dirty="0" smtClean="0"/>
              <a:t>day</a:t>
            </a:r>
            <a:endParaRPr lang="en-US" sz="2300" dirty="0"/>
          </a:p>
          <a:p>
            <a:r>
              <a:rPr lang="en-US" sz="2300" dirty="0"/>
              <a:t>An opportunity to highlight community values, which </a:t>
            </a:r>
            <a:r>
              <a:rPr lang="en-US" sz="2300" dirty="0" smtClean="0"/>
              <a:t>may be varied</a:t>
            </a:r>
            <a:endParaRPr lang="en-US" dirty="0"/>
          </a:p>
        </p:txBody>
      </p:sp>
      <p:sp>
        <p:nvSpPr>
          <p:cNvPr id="4" name="Rectangle 3"/>
          <p:cNvSpPr/>
          <p:nvPr/>
        </p:nvSpPr>
        <p:spPr>
          <a:xfrm>
            <a:off x="590842" y="5726864"/>
            <a:ext cx="6477000" cy="646331"/>
          </a:xfrm>
          <a:prstGeom prst="rect">
            <a:avLst/>
          </a:prstGeom>
        </p:spPr>
        <p:txBody>
          <a:bodyPr wrap="square">
            <a:spAutoFit/>
          </a:bodyPr>
          <a:lstStyle/>
          <a:p>
            <a:pPr marL="0" lvl="1" indent="0">
              <a:buNone/>
            </a:pPr>
            <a:r>
              <a:rPr lang="en-US" sz="1200" dirty="0">
                <a:solidFill>
                  <a:schemeClr val="tx1">
                    <a:lumMod val="85000"/>
                    <a:lumOff val="15000"/>
                  </a:schemeClr>
                </a:solidFill>
              </a:rPr>
              <a:t>Reference:  </a:t>
            </a:r>
            <a:r>
              <a:rPr lang="en-US" sz="1200" dirty="0" smtClean="0">
                <a:solidFill>
                  <a:schemeClr val="tx1">
                    <a:lumMod val="85000"/>
                    <a:lumOff val="15000"/>
                  </a:schemeClr>
                </a:solidFill>
              </a:rPr>
              <a:t>TATA (2015). TASA House Bill 5 Community Engagement Background Overview and Requirements of the New Statute. </a:t>
            </a:r>
            <a:r>
              <a:rPr lang="en-US" sz="1200" dirty="0">
                <a:solidFill>
                  <a:schemeClr val="tx1">
                    <a:lumMod val="85000"/>
                    <a:lumOff val="15000"/>
                  </a:schemeClr>
                </a:solidFill>
              </a:rPr>
              <a:t>Located at </a:t>
            </a:r>
            <a:r>
              <a:rPr lang="en-US" sz="1200" dirty="0">
                <a:solidFill>
                  <a:schemeClr val="tx1">
                    <a:lumMod val="85000"/>
                    <a:lumOff val="15000"/>
                  </a:schemeClr>
                </a:solidFill>
                <a:hlinkClick r:id="rId3"/>
              </a:rPr>
              <a:t>http://</a:t>
            </a:r>
            <a:r>
              <a:rPr lang="en-US" sz="1200" dirty="0" smtClean="0">
                <a:solidFill>
                  <a:schemeClr val="tx1">
                    <a:lumMod val="85000"/>
                    <a:lumOff val="15000"/>
                  </a:schemeClr>
                </a:solidFill>
                <a:hlinkClick r:id="rId3"/>
              </a:rPr>
              <a:t>www.tasanet.org/domain/175</a:t>
            </a:r>
            <a:r>
              <a:rPr lang="en-US" sz="1200" dirty="0" smtClean="0">
                <a:solidFill>
                  <a:schemeClr val="tx1">
                    <a:lumMod val="85000"/>
                    <a:lumOff val="15000"/>
                  </a:schemeClr>
                </a:solidFill>
              </a:rPr>
              <a:t> </a:t>
            </a:r>
            <a:endParaRPr lang="en-US" sz="1200" dirty="0">
              <a:solidFill>
                <a:schemeClr val="tx1">
                  <a:lumMod val="85000"/>
                  <a:lumOff val="15000"/>
                </a:schemeClr>
              </a:solidFill>
            </a:endParaRPr>
          </a:p>
        </p:txBody>
      </p:sp>
      <p:sp>
        <p:nvSpPr>
          <p:cNvPr id="5" name="Slide Number Placeholder 4"/>
          <p:cNvSpPr>
            <a:spLocks noGrp="1"/>
          </p:cNvSpPr>
          <p:nvPr>
            <p:ph type="sldNum" sz="quarter" idx="12"/>
          </p:nvPr>
        </p:nvSpPr>
        <p:spPr/>
        <p:txBody>
          <a:bodyPr/>
          <a:lstStyle/>
          <a:p>
            <a:fld id="{E182C4EA-BC06-0D44-986F-41EC2C2B6343}" type="slidenum">
              <a:rPr lang="en-US" smtClean="0"/>
              <a:t>20</a:t>
            </a:fld>
            <a:endParaRPr lang="en-US"/>
          </a:p>
        </p:txBody>
      </p:sp>
      <p:sp>
        <p:nvSpPr>
          <p:cNvPr id="6" name="Footer Placeholder 5"/>
          <p:cNvSpPr>
            <a:spLocks noGrp="1"/>
          </p:cNvSpPr>
          <p:nvPr>
            <p:ph type="ftr" sz="quarter" idx="11"/>
          </p:nvPr>
        </p:nvSpPr>
        <p:spPr/>
        <p:txBody>
          <a:bodyPr/>
          <a:lstStyle/>
          <a:p>
            <a:r>
              <a:rPr lang="en-US" dirty="0" smtClean="0"/>
              <a:t>http://untavatar.org</a:t>
            </a:r>
            <a:endParaRPr lang="en-US" dirty="0"/>
          </a:p>
        </p:txBody>
      </p:sp>
      <p:pic>
        <p:nvPicPr>
          <p:cNvPr id="7" name="Picture 4" descr="Texas Heart - csp764587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1701" y="2895600"/>
            <a:ext cx="1390866" cy="1452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8438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districts addressing state’s focus on family engagement?</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21</a:t>
            </a:fld>
            <a:endParaRPr lang="en-US" dirty="0"/>
          </a:p>
        </p:txBody>
      </p:sp>
      <p:sp>
        <p:nvSpPr>
          <p:cNvPr id="5" name="Text Placeholder 4"/>
          <p:cNvSpPr>
            <a:spLocks noGrp="1"/>
          </p:cNvSpPr>
          <p:nvPr>
            <p:ph type="body" sz="quarter" idx="13"/>
          </p:nvPr>
        </p:nvSpPr>
        <p:spPr>
          <a:xfrm>
            <a:off x="532356" y="6223990"/>
            <a:ext cx="2972844" cy="277812"/>
          </a:xfrm>
        </p:spPr>
        <p:txBody>
          <a:bodyPr>
            <a:normAutofit fontScale="85000" lnSpcReduction="20000"/>
          </a:bodyPr>
          <a:lstStyle/>
          <a:p>
            <a:endParaRPr lang="en-US" dirty="0">
              <a:solidFill>
                <a:srgbClr val="C00000"/>
              </a:solidFill>
            </a:endParaRPr>
          </a:p>
        </p:txBody>
      </p:sp>
      <p:pic>
        <p:nvPicPr>
          <p:cNvPr id="1026" name="Picture 2" descr="College and Career Readines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87146" y="2301380"/>
            <a:ext cx="4444678" cy="318397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444671" y="5608459"/>
            <a:ext cx="4209807" cy="369332"/>
          </a:xfrm>
          <a:prstGeom prst="rect">
            <a:avLst/>
          </a:prstGeom>
        </p:spPr>
        <p:txBody>
          <a:bodyPr wrap="none">
            <a:spAutoFit/>
          </a:bodyPr>
          <a:lstStyle/>
          <a:p>
            <a:r>
              <a:rPr lang="en-US" dirty="0">
                <a:hlinkClick r:id="rId3"/>
              </a:rPr>
              <a:t>http://www.nisdtx.org/Domain/6002</a:t>
            </a:r>
            <a:endParaRPr lang="en-US" dirty="0"/>
          </a:p>
        </p:txBody>
      </p:sp>
    </p:spTree>
    <p:extLst>
      <p:ext uri="{BB962C8B-B14F-4D97-AF65-F5344CB8AC3E}">
        <p14:creationId xmlns:p14="http://schemas.microsoft.com/office/powerpoint/2010/main" val="29802133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Statewide Focus on Family Support through Generation Texas (</a:t>
            </a:r>
            <a:r>
              <a:rPr lang="en-US" sz="2800" dirty="0" err="1" smtClean="0"/>
              <a:t>GenTX</a:t>
            </a:r>
            <a:r>
              <a:rPr lang="en-US" sz="2800" dirty="0" smtClean="0"/>
              <a:t>)</a:t>
            </a:r>
            <a:endParaRPr lang="en-US" sz="2800"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22</a:t>
            </a:fld>
            <a:endParaRPr lang="en-US" dirty="0"/>
          </a:p>
        </p:txBody>
      </p:sp>
      <p:sp>
        <p:nvSpPr>
          <p:cNvPr id="5" name="Text Placeholder 4"/>
          <p:cNvSpPr>
            <a:spLocks noGrp="1"/>
          </p:cNvSpPr>
          <p:nvPr>
            <p:ph type="body" sz="quarter" idx="13"/>
          </p:nvPr>
        </p:nvSpPr>
        <p:spPr/>
        <p:txBody>
          <a:bodyPr>
            <a:normAutofit fontScale="62500" lnSpcReduction="20000"/>
          </a:bodyPr>
          <a:lstStyle/>
          <a:p>
            <a:r>
              <a:rPr lang="en-US" dirty="0">
                <a:solidFill>
                  <a:srgbClr val="C00000"/>
                </a:solidFill>
              </a:rPr>
              <a:t>http://untavatar.org</a:t>
            </a:r>
          </a:p>
        </p:txBody>
      </p:sp>
      <p:pic>
        <p:nvPicPr>
          <p:cNvPr id="6" name="Picture 2" descr="http://www.southplainsgentx.org/uploads/1/0/5/4/10549296/150869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57400" y="2292348"/>
            <a:ext cx="4381500" cy="3276257"/>
          </a:xfrm>
          <a:noFill/>
        </p:spPr>
      </p:pic>
      <p:sp>
        <p:nvSpPr>
          <p:cNvPr id="7" name="TextBox 6"/>
          <p:cNvSpPr txBox="1"/>
          <p:nvPr/>
        </p:nvSpPr>
        <p:spPr>
          <a:xfrm>
            <a:off x="2819400" y="5762324"/>
            <a:ext cx="3733800" cy="923330"/>
          </a:xfrm>
          <a:prstGeom prst="rect">
            <a:avLst/>
          </a:prstGeom>
          <a:noFill/>
        </p:spPr>
        <p:txBody>
          <a:bodyPr wrap="square" rtlCol="0">
            <a:spAutoFit/>
          </a:bodyPr>
          <a:lstStyle/>
          <a:p>
            <a:r>
              <a:rPr lang="en-US" dirty="0" smtClean="0"/>
              <a:t>Texas has great resource to support engagement of families of students of all ages!</a:t>
            </a:r>
            <a:endParaRPr lang="en-US" dirty="0"/>
          </a:p>
        </p:txBody>
      </p:sp>
    </p:spTree>
    <p:extLst>
      <p:ext uri="{BB962C8B-B14F-4D97-AF65-F5344CB8AC3E}">
        <p14:creationId xmlns:p14="http://schemas.microsoft.com/office/powerpoint/2010/main" val="4865200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Status of  Family Engagement within Teacher Education</a:t>
            </a:r>
            <a:endParaRPr lang="en-US" b="1" dirty="0"/>
          </a:p>
        </p:txBody>
      </p:sp>
      <p:sp>
        <p:nvSpPr>
          <p:cNvPr id="3" name="Text Placeholder 2"/>
          <p:cNvSpPr>
            <a:spLocks noGrp="1"/>
          </p:cNvSpPr>
          <p:nvPr>
            <p:ph type="body" idx="1"/>
          </p:nvPr>
        </p:nvSpPr>
        <p:spPr>
          <a:xfrm>
            <a:off x="10084524" y="5433855"/>
            <a:ext cx="3661213" cy="4715481"/>
          </a:xfrm>
        </p:spPr>
        <p:txBody>
          <a:bodyPr/>
          <a:lstStyle/>
          <a:p>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23</a:t>
            </a:fld>
            <a:endParaRPr lang="en-US" dirty="0"/>
          </a:p>
        </p:txBody>
      </p:sp>
      <p:sp>
        <p:nvSpPr>
          <p:cNvPr id="5" name="Text Placeholder 4"/>
          <p:cNvSpPr>
            <a:spLocks noGrp="1"/>
          </p:cNvSpPr>
          <p:nvPr>
            <p:ph type="body" sz="quarter" idx="13"/>
          </p:nvPr>
        </p:nvSpPr>
        <p:spPr/>
        <p:txBody>
          <a:bodyPr/>
          <a:lstStyle/>
          <a:p>
            <a:endParaRPr lang="en-US"/>
          </a:p>
        </p:txBody>
      </p:sp>
      <p:pic>
        <p:nvPicPr>
          <p:cNvPr id="5122" name="Picture 2" descr="bitten ap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0838" y="2209800"/>
            <a:ext cx="2557778" cy="3152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613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p:txBody>
          <a:bodyPr>
            <a:normAutofit lnSpcReduction="10000"/>
          </a:bodyPr>
          <a:lstStyle/>
          <a:p>
            <a:pPr eaLnBrk="1" hangingPunct="1">
              <a:spcBef>
                <a:spcPct val="0"/>
              </a:spcBef>
              <a:buFont typeface="Wingdings" panose="05000000000000000000" pitchFamily="2" charset="2"/>
              <a:buNone/>
            </a:pPr>
            <a:r>
              <a:rPr lang="en-US" altLang="en-US" sz="2300" i="1" dirty="0" smtClean="0"/>
              <a:t>		</a:t>
            </a:r>
            <a:r>
              <a:rPr lang="en-US" altLang="en-US" sz="2400" b="1" i="1" dirty="0" smtClean="0"/>
              <a:t>Most teacher credentialing institutions incorporated only selected activities and did not appear to include the range of promising practices in parent involvement that are required within schools and classrooms</a:t>
            </a:r>
            <a:r>
              <a:rPr lang="en-US" altLang="en-US" sz="2400" i="1" dirty="0" smtClean="0"/>
              <a:t>.  </a:t>
            </a:r>
          </a:p>
          <a:p>
            <a:pPr eaLnBrk="1" hangingPunct="1">
              <a:spcBef>
                <a:spcPct val="5000"/>
              </a:spcBef>
              <a:buFont typeface="Wingdings" panose="05000000000000000000" pitchFamily="2" charset="2"/>
              <a:buNone/>
            </a:pPr>
            <a:r>
              <a:rPr lang="en-US" altLang="en-US" sz="2400" i="1" dirty="0" smtClean="0"/>
              <a:t>		</a:t>
            </a:r>
            <a:r>
              <a:rPr lang="en-US" altLang="en-US" sz="800" i="1" dirty="0" smtClean="0"/>
              <a:t>	</a:t>
            </a:r>
            <a:r>
              <a:rPr lang="en-US" altLang="en-US" sz="2000" dirty="0" smtClean="0"/>
              <a:t>Diane Hiatt-Michael, 2004</a:t>
            </a:r>
          </a:p>
          <a:p>
            <a:pPr eaLnBrk="1" hangingPunct="1">
              <a:spcBef>
                <a:spcPct val="0"/>
              </a:spcBef>
              <a:buFont typeface="Wingdings" panose="05000000000000000000" pitchFamily="2" charset="2"/>
              <a:buNone/>
            </a:pPr>
            <a:r>
              <a:rPr lang="en-US" altLang="en-US" sz="2000" dirty="0" smtClean="0"/>
              <a:t>	  </a:t>
            </a:r>
            <a:r>
              <a:rPr lang="en-US" altLang="en-US" sz="2000" i="1" dirty="0" smtClean="0"/>
              <a:t>Preparing Teachers for Parental 			Involvement:  Current Practices and 		Possibilities Across the Nation</a:t>
            </a:r>
            <a:endParaRPr lang="en-US" altLang="en-US" sz="2000" dirty="0" smtClean="0"/>
          </a:p>
        </p:txBody>
      </p:sp>
      <p:sp>
        <p:nvSpPr>
          <p:cNvPr id="94211" name="Rectangle 3"/>
          <p:cNvSpPr>
            <a:spLocks noGrp="1" noChangeArrowheads="1"/>
          </p:cNvSpPr>
          <p:nvPr>
            <p:ph type="title"/>
          </p:nvPr>
        </p:nvSpPr>
        <p:spPr>
          <a:xfrm>
            <a:off x="685800" y="762000"/>
            <a:ext cx="7926388" cy="1143000"/>
          </a:xfrm>
        </p:spPr>
        <p:txBody>
          <a:bodyPr/>
          <a:lstStyle/>
          <a:p>
            <a:pPr algn="ctr" eaLnBrk="1" hangingPunct="1">
              <a:defRPr/>
            </a:pPr>
            <a:r>
              <a:rPr lang="en-US" b="1" dirty="0" smtClean="0">
                <a:effectLst>
                  <a:outerShdw blurRad="38100" dist="38100" dir="2700000" algn="tl">
                    <a:srgbClr val="C0C0C0"/>
                  </a:outerShdw>
                </a:effectLst>
              </a:rPr>
              <a:t>2004</a:t>
            </a:r>
          </a:p>
        </p:txBody>
      </p:sp>
      <p:sp>
        <p:nvSpPr>
          <p:cNvPr id="2" name="Footer Placeholder 1"/>
          <p:cNvSpPr>
            <a:spLocks noGrp="1"/>
          </p:cNvSpPr>
          <p:nvPr>
            <p:ph type="ftr" sz="quarter" idx="11"/>
          </p:nvPr>
        </p:nvSpPr>
        <p:spPr/>
        <p:txBody>
          <a:bodyPr/>
          <a:lstStyle/>
          <a:p>
            <a:r>
              <a:rPr lang="en-US" smtClean="0"/>
              <a:t>http://untavatar.org</a:t>
            </a:r>
            <a:endParaRPr lang="en-US"/>
          </a:p>
        </p:txBody>
      </p:sp>
      <p:sp>
        <p:nvSpPr>
          <p:cNvPr id="3" name="Slide Number Placeholder 2"/>
          <p:cNvSpPr>
            <a:spLocks noGrp="1"/>
          </p:cNvSpPr>
          <p:nvPr>
            <p:ph type="sldNum" sz="quarter" idx="12"/>
          </p:nvPr>
        </p:nvSpPr>
        <p:spPr/>
        <p:txBody>
          <a:bodyPr/>
          <a:lstStyle/>
          <a:p>
            <a:fld id="{10418569-7E30-427A-B0AC-AC930D968A95}" type="slidenum">
              <a:rPr lang="en-US" smtClean="0"/>
              <a:pPr/>
              <a:t>24</a:t>
            </a:fld>
            <a:endParaRPr lang="en-US"/>
          </a:p>
        </p:txBody>
      </p:sp>
    </p:spTree>
    <p:extLst>
      <p:ext uri="{BB962C8B-B14F-4D97-AF65-F5344CB8AC3E}">
        <p14:creationId xmlns:p14="http://schemas.microsoft.com/office/powerpoint/2010/main" val="33400869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p:txBody>
          <a:bodyPr>
            <a:normAutofit fontScale="85000" lnSpcReduction="10000"/>
          </a:bodyPr>
          <a:lstStyle/>
          <a:p>
            <a:pPr eaLnBrk="1" hangingPunct="1">
              <a:spcBef>
                <a:spcPct val="0"/>
              </a:spcBef>
              <a:buFont typeface="Wingdings" panose="05000000000000000000" pitchFamily="2" charset="2"/>
              <a:buNone/>
            </a:pPr>
            <a:r>
              <a:rPr lang="en-US" altLang="en-US" sz="2300" i="1" dirty="0" smtClean="0"/>
              <a:t>		</a:t>
            </a:r>
            <a:r>
              <a:rPr lang="en-US" altLang="en-US" sz="3000" b="1" i="1" dirty="0" smtClean="0"/>
              <a:t>New teachers consider engaging and working with parents as their greatest challenge and the area they were least prepared to manage during their first year.  </a:t>
            </a:r>
          </a:p>
          <a:p>
            <a:pPr eaLnBrk="1" hangingPunct="1">
              <a:spcBef>
                <a:spcPct val="5000"/>
              </a:spcBef>
              <a:buFont typeface="Wingdings" panose="05000000000000000000" pitchFamily="2" charset="2"/>
              <a:buNone/>
            </a:pPr>
            <a:r>
              <a:rPr lang="en-US" altLang="en-US" sz="2400" i="1" dirty="0" smtClean="0"/>
              <a:t>		</a:t>
            </a:r>
            <a:r>
              <a:rPr lang="en-US" altLang="en-US" sz="800" i="1" dirty="0" smtClean="0"/>
              <a:t>	</a:t>
            </a:r>
            <a:r>
              <a:rPr lang="en-US" altLang="en-US" sz="2000" dirty="0" smtClean="0"/>
              <a:t>2004-2005 </a:t>
            </a:r>
            <a:r>
              <a:rPr lang="en-US" altLang="en-US" sz="2000" dirty="0" err="1" smtClean="0"/>
              <a:t>Metlife</a:t>
            </a:r>
            <a:r>
              <a:rPr lang="en-US" altLang="en-US" sz="2000" dirty="0" smtClean="0"/>
              <a:t> Survey of the American Teacher. Cited by Family Involvement Network of Educators (FINE), (2015). Is teacher preparation key to improving teacher practices with families? Harvard Family Research Center. Available at http://www.hfrp.org</a:t>
            </a:r>
          </a:p>
        </p:txBody>
      </p:sp>
      <p:sp>
        <p:nvSpPr>
          <p:cNvPr id="94211" name="Rectangle 3"/>
          <p:cNvSpPr>
            <a:spLocks noGrp="1" noChangeArrowheads="1"/>
          </p:cNvSpPr>
          <p:nvPr>
            <p:ph type="title"/>
          </p:nvPr>
        </p:nvSpPr>
        <p:spPr>
          <a:xfrm>
            <a:off x="685800" y="762000"/>
            <a:ext cx="7926388" cy="1143000"/>
          </a:xfrm>
        </p:spPr>
        <p:txBody>
          <a:bodyPr/>
          <a:lstStyle/>
          <a:p>
            <a:pPr algn="ctr" eaLnBrk="1" hangingPunct="1">
              <a:defRPr/>
            </a:pPr>
            <a:r>
              <a:rPr lang="en-US" b="1" dirty="0" smtClean="0">
                <a:effectLst>
                  <a:outerShdw blurRad="38100" dist="38100" dir="2700000" algn="tl">
                    <a:srgbClr val="C0C0C0"/>
                  </a:outerShdw>
                </a:effectLst>
              </a:rPr>
              <a:t>2005</a:t>
            </a:r>
          </a:p>
        </p:txBody>
      </p:sp>
      <p:sp>
        <p:nvSpPr>
          <p:cNvPr id="3" name="Footer Placeholder 2"/>
          <p:cNvSpPr>
            <a:spLocks noGrp="1"/>
          </p:cNvSpPr>
          <p:nvPr>
            <p:ph type="ftr" sz="quarter" idx="11"/>
          </p:nvPr>
        </p:nvSpPr>
        <p:spPr/>
        <p:txBody>
          <a:bodyPr/>
          <a:lstStyle/>
          <a:p>
            <a:r>
              <a:rPr lang="en-US" smtClean="0"/>
              <a:t>http://untavatar.org</a:t>
            </a:r>
            <a:endParaRPr lang="en-US"/>
          </a:p>
        </p:txBody>
      </p:sp>
      <p:sp>
        <p:nvSpPr>
          <p:cNvPr id="4" name="Slide Number Placeholder 3"/>
          <p:cNvSpPr>
            <a:spLocks noGrp="1"/>
          </p:cNvSpPr>
          <p:nvPr>
            <p:ph type="sldNum" sz="quarter" idx="12"/>
          </p:nvPr>
        </p:nvSpPr>
        <p:spPr/>
        <p:txBody>
          <a:bodyPr/>
          <a:lstStyle/>
          <a:p>
            <a:fld id="{10418569-7E30-427A-B0AC-AC930D968A95}" type="slidenum">
              <a:rPr lang="en-US" smtClean="0"/>
              <a:pPr/>
              <a:t>25</a:t>
            </a:fld>
            <a:endParaRPr lang="en-US"/>
          </a:p>
        </p:txBody>
      </p:sp>
    </p:spTree>
    <p:extLst>
      <p:ext uri="{BB962C8B-B14F-4D97-AF65-F5344CB8AC3E}">
        <p14:creationId xmlns:p14="http://schemas.microsoft.com/office/powerpoint/2010/main" val="13264922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p:txBody>
          <a:bodyPr>
            <a:normAutofit fontScale="70000" lnSpcReduction="20000"/>
          </a:bodyPr>
          <a:lstStyle/>
          <a:p>
            <a:pPr eaLnBrk="1" hangingPunct="1">
              <a:spcBef>
                <a:spcPct val="0"/>
              </a:spcBef>
              <a:buFont typeface="Wingdings" panose="05000000000000000000" pitchFamily="2" charset="2"/>
              <a:buNone/>
            </a:pPr>
            <a:r>
              <a:rPr lang="en-US" altLang="en-US" sz="2300" i="1" dirty="0" smtClean="0"/>
              <a:t>	</a:t>
            </a:r>
            <a:r>
              <a:rPr lang="en-US" altLang="en-US" sz="3100" b="1" i="1" dirty="0" smtClean="0"/>
              <a:t>	Leaders from about two thirds of Schools, Colleges, and Departments of Education agreed that “school, family, and community partnerships should be more prominent” in their curricula</a:t>
            </a:r>
            <a:r>
              <a:rPr lang="en-US" altLang="en-US" sz="3100" b="1" dirty="0" smtClean="0"/>
              <a:t>… Over 60% reported that they needed to prepare future teachers and administrators to plan and implement full programs of partnership.</a:t>
            </a:r>
            <a:endParaRPr lang="en-US" altLang="en-US" sz="3100" b="1" i="1" dirty="0" smtClean="0"/>
          </a:p>
          <a:p>
            <a:pPr>
              <a:spcBef>
                <a:spcPct val="5000"/>
              </a:spcBef>
              <a:buNone/>
            </a:pPr>
            <a:r>
              <a:rPr lang="en-US" altLang="en-US" sz="2400" i="1" dirty="0" smtClean="0"/>
              <a:t>		</a:t>
            </a:r>
            <a:r>
              <a:rPr lang="en-US" altLang="en-US" sz="800" i="1" dirty="0" smtClean="0"/>
              <a:t>	</a:t>
            </a:r>
            <a:r>
              <a:rPr lang="en-US" altLang="en-US" sz="2000" i="1" dirty="0" smtClean="0"/>
              <a:t>Epstein, J. L., &amp; Sanders, M. (2006).  Prospects for change: Preparing educators for school, family, and community partnerships.  Peabody Journal of Education, 81 (2), 81-120.</a:t>
            </a:r>
            <a:endParaRPr lang="en-US" altLang="en-US" sz="2000" dirty="0" smtClean="0"/>
          </a:p>
        </p:txBody>
      </p:sp>
      <p:sp>
        <p:nvSpPr>
          <p:cNvPr id="94211" name="Rectangle 3"/>
          <p:cNvSpPr>
            <a:spLocks noGrp="1" noChangeArrowheads="1"/>
          </p:cNvSpPr>
          <p:nvPr>
            <p:ph type="title"/>
          </p:nvPr>
        </p:nvSpPr>
        <p:spPr>
          <a:xfrm>
            <a:off x="685800" y="762000"/>
            <a:ext cx="7926388" cy="1143000"/>
          </a:xfrm>
        </p:spPr>
        <p:txBody>
          <a:bodyPr/>
          <a:lstStyle/>
          <a:p>
            <a:pPr algn="ctr" eaLnBrk="1" hangingPunct="1">
              <a:defRPr/>
            </a:pPr>
            <a:r>
              <a:rPr lang="en-US" b="1" dirty="0" smtClean="0">
                <a:effectLst>
                  <a:outerShdw blurRad="38100" dist="38100" dir="2700000" algn="tl">
                    <a:srgbClr val="C0C0C0"/>
                  </a:outerShdw>
                </a:effectLst>
              </a:rPr>
              <a:t>2006</a:t>
            </a:r>
          </a:p>
        </p:txBody>
      </p:sp>
      <p:sp>
        <p:nvSpPr>
          <p:cNvPr id="2" name="Footer Placeholder 1"/>
          <p:cNvSpPr>
            <a:spLocks noGrp="1"/>
          </p:cNvSpPr>
          <p:nvPr>
            <p:ph type="ftr" sz="quarter" idx="11"/>
          </p:nvPr>
        </p:nvSpPr>
        <p:spPr/>
        <p:txBody>
          <a:bodyPr/>
          <a:lstStyle/>
          <a:p>
            <a:r>
              <a:rPr lang="en-US" smtClean="0"/>
              <a:t>http://untavatar.org</a:t>
            </a:r>
            <a:endParaRPr lang="en-US"/>
          </a:p>
        </p:txBody>
      </p:sp>
      <p:sp>
        <p:nvSpPr>
          <p:cNvPr id="3" name="Slide Number Placeholder 2"/>
          <p:cNvSpPr>
            <a:spLocks noGrp="1"/>
          </p:cNvSpPr>
          <p:nvPr>
            <p:ph type="sldNum" sz="quarter" idx="12"/>
          </p:nvPr>
        </p:nvSpPr>
        <p:spPr/>
        <p:txBody>
          <a:bodyPr/>
          <a:lstStyle/>
          <a:p>
            <a:fld id="{10418569-7E30-427A-B0AC-AC930D968A95}" type="slidenum">
              <a:rPr lang="en-US" smtClean="0"/>
              <a:pPr/>
              <a:t>26</a:t>
            </a:fld>
            <a:endParaRPr lang="en-US"/>
          </a:p>
        </p:txBody>
      </p:sp>
    </p:spTree>
    <p:extLst>
      <p:ext uri="{BB962C8B-B14F-4D97-AF65-F5344CB8AC3E}">
        <p14:creationId xmlns:p14="http://schemas.microsoft.com/office/powerpoint/2010/main" val="10093027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914400" y="2133600"/>
            <a:ext cx="6477000" cy="4063999"/>
          </a:xfrm>
        </p:spPr>
        <p:txBody>
          <a:bodyPr>
            <a:normAutofit fontScale="40000" lnSpcReduction="20000"/>
          </a:bodyPr>
          <a:lstStyle/>
          <a:p>
            <a:pPr eaLnBrk="1" hangingPunct="1">
              <a:spcBef>
                <a:spcPct val="0"/>
              </a:spcBef>
              <a:buFont typeface="Wingdings" panose="05000000000000000000" pitchFamily="2" charset="2"/>
              <a:buNone/>
            </a:pPr>
            <a:r>
              <a:rPr lang="en-US" altLang="en-US" sz="2300" i="1" dirty="0" smtClean="0"/>
              <a:t>		</a:t>
            </a:r>
            <a:r>
              <a:rPr lang="en-US" altLang="en-US" sz="5900" b="1" i="1" dirty="0" smtClean="0"/>
              <a:t>Teacher education programs continue to face serious challenges in incorporating family engagement into the curriculum… This is unfortunate as a 2009 report found that teachers view lack of support from parents as their most pressing challenge and identify family engagement as one of the top strategies to improve outcomes for their students.  </a:t>
            </a:r>
          </a:p>
          <a:p>
            <a:pPr eaLnBrk="1" hangingPunct="1">
              <a:spcBef>
                <a:spcPct val="5000"/>
              </a:spcBef>
              <a:buFont typeface="Wingdings" panose="05000000000000000000" pitchFamily="2" charset="2"/>
              <a:buNone/>
            </a:pPr>
            <a:r>
              <a:rPr lang="en-US" altLang="en-US" sz="3200" i="1" dirty="0" smtClean="0"/>
              <a:t>		</a:t>
            </a:r>
            <a:r>
              <a:rPr lang="en-US" altLang="en-US" sz="2600" i="1" dirty="0" err="1" smtClean="0"/>
              <a:t>Caspe</a:t>
            </a:r>
            <a:r>
              <a:rPr lang="en-US" altLang="en-US" sz="2600" i="1" dirty="0" smtClean="0"/>
              <a:t>, M, Lopez, M. E., Chu, A., &amp; Weiss, H. B. (2011).  Teaching the teachers: Preparing teachers to engage families for student achievement.  </a:t>
            </a:r>
            <a:r>
              <a:rPr lang="en-US" altLang="en-US" sz="2600" u="sng" dirty="0" smtClean="0"/>
              <a:t>National PTA Issue Brief.</a:t>
            </a:r>
            <a:r>
              <a:rPr lang="en-US" altLang="en-US" sz="2600" dirty="0" smtClean="0"/>
              <a:t>  Refers to Johnson, J., Yarrow, A, </a:t>
            </a:r>
            <a:r>
              <a:rPr lang="en-US" altLang="en-US" sz="2600" dirty="0" err="1" smtClean="0"/>
              <a:t>Rochkind</a:t>
            </a:r>
            <a:r>
              <a:rPr lang="en-US" altLang="en-US" sz="2600" dirty="0" smtClean="0"/>
              <a:t>, J., &amp; </a:t>
            </a:r>
            <a:r>
              <a:rPr lang="en-US" altLang="en-US" sz="2600" dirty="0" err="1" smtClean="0"/>
              <a:t>Ott</a:t>
            </a:r>
            <a:r>
              <a:rPr lang="en-US" altLang="en-US" sz="2600" dirty="0" smtClean="0"/>
              <a:t>, A. (2009).  Teaching for a living: How teachers see the profession today.  Naperville, IL and Washington DC; Learning Point Associates and Public Agenda.</a:t>
            </a:r>
            <a:endParaRPr lang="en-US" altLang="en-US" sz="2600" u="sng" dirty="0" smtClean="0"/>
          </a:p>
        </p:txBody>
      </p:sp>
      <p:sp>
        <p:nvSpPr>
          <p:cNvPr id="94211" name="Rectangle 3"/>
          <p:cNvSpPr>
            <a:spLocks noGrp="1" noChangeArrowheads="1"/>
          </p:cNvSpPr>
          <p:nvPr>
            <p:ph type="title"/>
          </p:nvPr>
        </p:nvSpPr>
        <p:spPr>
          <a:xfrm>
            <a:off x="685800" y="762000"/>
            <a:ext cx="7926388" cy="1143000"/>
          </a:xfrm>
        </p:spPr>
        <p:txBody>
          <a:bodyPr/>
          <a:lstStyle/>
          <a:p>
            <a:pPr algn="ctr" eaLnBrk="1" hangingPunct="1">
              <a:defRPr/>
            </a:pPr>
            <a:r>
              <a:rPr lang="en-US" b="1" dirty="0" smtClean="0">
                <a:effectLst>
                  <a:outerShdw blurRad="38100" dist="38100" dir="2700000" algn="tl">
                    <a:srgbClr val="C0C0C0"/>
                  </a:outerShdw>
                </a:effectLst>
              </a:rPr>
              <a:t>2011</a:t>
            </a:r>
          </a:p>
        </p:txBody>
      </p:sp>
      <p:sp>
        <p:nvSpPr>
          <p:cNvPr id="2" name="Footer Placeholder 1"/>
          <p:cNvSpPr>
            <a:spLocks noGrp="1"/>
          </p:cNvSpPr>
          <p:nvPr>
            <p:ph type="ftr" sz="quarter" idx="11"/>
          </p:nvPr>
        </p:nvSpPr>
        <p:spPr/>
        <p:txBody>
          <a:bodyPr/>
          <a:lstStyle/>
          <a:p>
            <a:r>
              <a:rPr lang="en-US" smtClean="0"/>
              <a:t>http://untavatar.org</a:t>
            </a:r>
            <a:endParaRPr lang="en-US"/>
          </a:p>
        </p:txBody>
      </p:sp>
      <p:sp>
        <p:nvSpPr>
          <p:cNvPr id="3" name="Slide Number Placeholder 2"/>
          <p:cNvSpPr>
            <a:spLocks noGrp="1"/>
          </p:cNvSpPr>
          <p:nvPr>
            <p:ph type="sldNum" sz="quarter" idx="12"/>
          </p:nvPr>
        </p:nvSpPr>
        <p:spPr/>
        <p:txBody>
          <a:bodyPr/>
          <a:lstStyle/>
          <a:p>
            <a:fld id="{10418569-7E30-427A-B0AC-AC930D968A95}" type="slidenum">
              <a:rPr lang="en-US" smtClean="0"/>
              <a:pPr/>
              <a:t>27</a:t>
            </a:fld>
            <a:endParaRPr lang="en-US"/>
          </a:p>
        </p:txBody>
      </p:sp>
    </p:spTree>
    <p:extLst>
      <p:ext uri="{BB962C8B-B14F-4D97-AF65-F5344CB8AC3E}">
        <p14:creationId xmlns:p14="http://schemas.microsoft.com/office/powerpoint/2010/main" val="19293206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p:txBody>
          <a:bodyPr>
            <a:normAutofit fontScale="85000" lnSpcReduction="20000"/>
          </a:bodyPr>
          <a:lstStyle/>
          <a:p>
            <a:pPr eaLnBrk="1" hangingPunct="1">
              <a:spcBef>
                <a:spcPct val="0"/>
              </a:spcBef>
              <a:buFont typeface="Wingdings" panose="05000000000000000000" pitchFamily="2" charset="2"/>
              <a:buNone/>
            </a:pPr>
            <a:r>
              <a:rPr lang="en-US" altLang="en-US" sz="2300" i="1" dirty="0" smtClean="0"/>
              <a:t>		</a:t>
            </a:r>
            <a:r>
              <a:rPr lang="en-US" altLang="en-US" sz="2600" b="1" i="1" dirty="0" smtClean="0"/>
              <a:t>Although parent involvement is addressed in most teacher education programs in Texas, coverage is insufficient among both ACP and university providers. … There were not significant differences between types of provider in extent of coverage, but there were qualitative differences in the models or approaches to parent involvement employed</a:t>
            </a:r>
            <a:r>
              <a:rPr lang="en-US" altLang="en-US" sz="2600" i="1" dirty="0" smtClean="0"/>
              <a:t>. </a:t>
            </a:r>
            <a:r>
              <a:rPr lang="en-US" altLang="en-US" sz="2400" i="1" dirty="0" smtClean="0"/>
              <a:t>		</a:t>
            </a:r>
            <a:r>
              <a:rPr lang="en-US" altLang="en-US" sz="800" i="1" dirty="0" smtClean="0"/>
              <a:t>	</a:t>
            </a:r>
          </a:p>
          <a:p>
            <a:pPr eaLnBrk="1" hangingPunct="1">
              <a:spcBef>
                <a:spcPct val="0"/>
              </a:spcBef>
              <a:buFont typeface="Wingdings" panose="05000000000000000000" pitchFamily="2" charset="2"/>
              <a:buNone/>
            </a:pPr>
            <a:r>
              <a:rPr lang="en-US" sz="800" i="1" dirty="0"/>
              <a:t> </a:t>
            </a:r>
            <a:r>
              <a:rPr lang="en-US" sz="800" i="1" dirty="0" smtClean="0"/>
              <a:t>                      </a:t>
            </a:r>
            <a:r>
              <a:rPr lang="en-US" sz="2000" dirty="0" smtClean="0"/>
              <a:t>Jacobson</a:t>
            </a:r>
            <a:r>
              <a:rPr lang="en-US" sz="2000" dirty="0"/>
              <a:t>, A. L., Harris, M. M., &amp; Nathans, L.  Parent and Family Involvement: Are Teacher Candidates in Texas Prepared?  </a:t>
            </a:r>
            <a:r>
              <a:rPr lang="en-US" sz="2000" i="1" dirty="0"/>
              <a:t>TAFCS Research Journal</a:t>
            </a:r>
            <a:r>
              <a:rPr lang="en-US" sz="2000" dirty="0"/>
              <a:t>, January, 2013.</a:t>
            </a:r>
          </a:p>
          <a:p>
            <a:pPr marL="0" indent="0">
              <a:buNone/>
            </a:pPr>
            <a:endParaRPr lang="en-US" sz="2000" dirty="0"/>
          </a:p>
          <a:p>
            <a:pPr eaLnBrk="1" hangingPunct="1">
              <a:spcBef>
                <a:spcPct val="5000"/>
              </a:spcBef>
              <a:buFont typeface="Wingdings" panose="05000000000000000000" pitchFamily="2" charset="2"/>
              <a:buNone/>
            </a:pPr>
            <a:endParaRPr lang="en-US" altLang="en-US" sz="2000" dirty="0" smtClean="0"/>
          </a:p>
        </p:txBody>
      </p:sp>
      <p:sp>
        <p:nvSpPr>
          <p:cNvPr id="94211" name="Rectangle 3"/>
          <p:cNvSpPr>
            <a:spLocks noGrp="1" noChangeArrowheads="1"/>
          </p:cNvSpPr>
          <p:nvPr>
            <p:ph type="title"/>
          </p:nvPr>
        </p:nvSpPr>
        <p:spPr>
          <a:xfrm>
            <a:off x="685800" y="762000"/>
            <a:ext cx="7926388" cy="1143000"/>
          </a:xfrm>
        </p:spPr>
        <p:txBody>
          <a:bodyPr/>
          <a:lstStyle/>
          <a:p>
            <a:pPr algn="ctr" eaLnBrk="1" hangingPunct="1">
              <a:defRPr/>
            </a:pPr>
            <a:r>
              <a:rPr lang="en-US" b="1" dirty="0" smtClean="0">
                <a:effectLst>
                  <a:outerShdw blurRad="38100" dist="38100" dir="2700000" algn="tl">
                    <a:srgbClr val="C0C0C0"/>
                  </a:outerShdw>
                </a:effectLst>
              </a:rPr>
              <a:t>2013</a:t>
            </a:r>
          </a:p>
        </p:txBody>
      </p:sp>
      <p:sp>
        <p:nvSpPr>
          <p:cNvPr id="2" name="Footer Placeholder 1"/>
          <p:cNvSpPr>
            <a:spLocks noGrp="1"/>
          </p:cNvSpPr>
          <p:nvPr>
            <p:ph type="ftr" sz="quarter" idx="11"/>
          </p:nvPr>
        </p:nvSpPr>
        <p:spPr/>
        <p:txBody>
          <a:bodyPr/>
          <a:lstStyle/>
          <a:p>
            <a:r>
              <a:rPr lang="en-US" smtClean="0"/>
              <a:t>http://untavatar.org</a:t>
            </a:r>
            <a:endParaRPr lang="en-US"/>
          </a:p>
        </p:txBody>
      </p:sp>
      <p:sp>
        <p:nvSpPr>
          <p:cNvPr id="3" name="Slide Number Placeholder 2"/>
          <p:cNvSpPr>
            <a:spLocks noGrp="1"/>
          </p:cNvSpPr>
          <p:nvPr>
            <p:ph type="sldNum" sz="quarter" idx="12"/>
          </p:nvPr>
        </p:nvSpPr>
        <p:spPr/>
        <p:txBody>
          <a:bodyPr/>
          <a:lstStyle/>
          <a:p>
            <a:fld id="{10418569-7E30-427A-B0AC-AC930D968A95}" type="slidenum">
              <a:rPr lang="en-US" smtClean="0"/>
              <a:pPr/>
              <a:t>28</a:t>
            </a:fld>
            <a:endParaRPr lang="en-US"/>
          </a:p>
        </p:txBody>
      </p:sp>
    </p:spTree>
    <p:extLst>
      <p:ext uri="{BB962C8B-B14F-4D97-AF65-F5344CB8AC3E}">
        <p14:creationId xmlns:p14="http://schemas.microsoft.com/office/powerpoint/2010/main" val="36725687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Actions to Prepare Teachers to Engage Families NOW</a:t>
            </a:r>
            <a:endParaRPr lang="en-US" b="1"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29</a:t>
            </a:fld>
            <a:endParaRPr lang="en-US" dirty="0"/>
          </a:p>
        </p:txBody>
      </p:sp>
      <p:sp>
        <p:nvSpPr>
          <p:cNvPr id="5" name="Text Placeholder 4"/>
          <p:cNvSpPr>
            <a:spLocks noGrp="1"/>
          </p:cNvSpPr>
          <p:nvPr>
            <p:ph type="body" sz="quarter" idx="13"/>
          </p:nvPr>
        </p:nvSpPr>
        <p:spPr/>
        <p:txBody>
          <a:bodyPr/>
          <a:lstStyle/>
          <a:p>
            <a:endParaRPr lang="en-US"/>
          </a:p>
        </p:txBody>
      </p:sp>
      <p:pic>
        <p:nvPicPr>
          <p:cNvPr id="6" name="Picture 2" descr="https://pbs.twimg.com/profile_images/492657272632250369/VMwYdKs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600200"/>
            <a:ext cx="3530600" cy="353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207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66443" y="5136155"/>
            <a:ext cx="6422003" cy="885748"/>
          </a:xfrm>
        </p:spPr>
        <p:txBody>
          <a:bodyPr>
            <a:normAutofit fontScale="70000" lnSpcReduction="20000"/>
          </a:bodyPr>
          <a:lstStyle/>
          <a:p>
            <a:r>
              <a:rPr lang="en-US" sz="3800" i="1" dirty="0" smtClean="0">
                <a:solidFill>
                  <a:schemeClr val="bg1"/>
                </a:solidFill>
              </a:rPr>
              <a:t>AVATAR is a Partnership </a:t>
            </a:r>
            <a:r>
              <a:rPr lang="en-US" sz="3800" i="1" dirty="0">
                <a:solidFill>
                  <a:schemeClr val="bg1"/>
                </a:solidFill>
              </a:rPr>
              <a:t>of Regional Leaders </a:t>
            </a:r>
            <a:r>
              <a:rPr lang="en-US" sz="3800" i="1" dirty="0" smtClean="0">
                <a:solidFill>
                  <a:schemeClr val="bg1"/>
                </a:solidFill>
              </a:rPr>
              <a:t>from these institutions</a:t>
            </a:r>
            <a:endParaRPr lang="en-US" sz="3800" i="1" dirty="0">
              <a:solidFill>
                <a:schemeClr val="bg1"/>
              </a:solidFill>
            </a:endParaRPr>
          </a:p>
          <a:p>
            <a:endParaRPr lang="en-US" dirty="0"/>
          </a:p>
        </p:txBody>
      </p:sp>
      <p:sp>
        <p:nvSpPr>
          <p:cNvPr id="5" name="Slide Number Placeholder 4"/>
          <p:cNvSpPr>
            <a:spLocks noGrp="1"/>
          </p:cNvSpPr>
          <p:nvPr>
            <p:ph type="sldNum" sz="quarter" idx="12"/>
          </p:nvPr>
        </p:nvSpPr>
        <p:spPr/>
        <p:txBody>
          <a:bodyPr/>
          <a:lstStyle/>
          <a:p>
            <a:fld id="{A79836AA-2E5C-4B78-BCFE-529AC8470618}" type="slidenum">
              <a:rPr lang="en-US" smtClean="0"/>
              <a:pPr/>
              <a:t>3</a:t>
            </a:fld>
            <a:endParaRPr lang="en-US" dirty="0"/>
          </a:p>
        </p:txBody>
      </p:sp>
      <p:grpSp>
        <p:nvGrpSpPr>
          <p:cNvPr id="6" name="Group 5"/>
          <p:cNvGrpSpPr/>
          <p:nvPr/>
        </p:nvGrpSpPr>
        <p:grpSpPr>
          <a:xfrm>
            <a:off x="3613331" y="58358"/>
            <a:ext cx="1873074" cy="1838325"/>
            <a:chOff x="0" y="0"/>
            <a:chExt cx="1828800" cy="1838325"/>
          </a:xfrm>
          <a:solidFill>
            <a:srgbClr val="FFC000"/>
          </a:solidFill>
        </p:grpSpPr>
        <p:cxnSp>
          <p:nvCxnSpPr>
            <p:cNvPr id="7" name="Straight Connector 6"/>
            <p:cNvCxnSpPr/>
            <p:nvPr/>
          </p:nvCxnSpPr>
          <p:spPr>
            <a:xfrm>
              <a:off x="0" y="638175"/>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8" name="Straight Connector 7"/>
            <p:cNvCxnSpPr/>
            <p:nvPr/>
          </p:nvCxnSpPr>
          <p:spPr>
            <a:xfrm>
              <a:off x="1828800" y="638175"/>
              <a:ext cx="0" cy="1200150"/>
            </a:xfrm>
            <a:prstGeom prst="line">
              <a:avLst/>
            </a:prstGeom>
            <a:grpFill/>
            <a:ln w="28575" cap="flat" cmpd="sng" algn="ctr">
              <a:solidFill>
                <a:sysClr val="windowText" lastClr="000000">
                  <a:shade val="95000"/>
                  <a:satMod val="105000"/>
                </a:sysClr>
              </a:solidFill>
              <a:prstDash val="solid"/>
            </a:ln>
            <a:effectLst/>
          </p:spPr>
        </p:cxnSp>
        <p:sp>
          <p:nvSpPr>
            <p:cNvPr id="9" name="Flowchart: Decision 8"/>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sp>
          <p:nvSpPr>
            <p:cNvPr id="10" name="Text Box 22"/>
            <p:cNvSpPr txBox="1"/>
            <p:nvPr/>
          </p:nvSpPr>
          <p:spPr>
            <a:xfrm>
              <a:off x="333375" y="400050"/>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a:solidFill>
                    <a:prstClr val="black"/>
                  </a:solidFill>
                  <a:ea typeface="Calibri"/>
                  <a:cs typeface="Calibri"/>
                </a:rPr>
                <a:t>High Schools </a:t>
              </a:r>
              <a:endParaRPr lang="en-US" sz="1100" dirty="0">
                <a:solidFill>
                  <a:prstClr val="black"/>
                </a:solidFill>
                <a:ea typeface="Calibri"/>
                <a:cs typeface="Times New Roman"/>
              </a:endParaRPr>
            </a:p>
          </p:txBody>
        </p:sp>
      </p:grpSp>
      <p:grpSp>
        <p:nvGrpSpPr>
          <p:cNvPr id="11" name="Group 10"/>
          <p:cNvGrpSpPr/>
          <p:nvPr/>
        </p:nvGrpSpPr>
        <p:grpSpPr>
          <a:xfrm>
            <a:off x="1762767" y="1243992"/>
            <a:ext cx="1831340" cy="2651549"/>
            <a:chOff x="0" y="0"/>
            <a:chExt cx="1831924" cy="2465680"/>
          </a:xfrm>
          <a:solidFill>
            <a:srgbClr val="A6CE28"/>
          </a:solidFill>
        </p:grpSpPr>
        <p:grpSp>
          <p:nvGrpSpPr>
            <p:cNvPr id="12" name="Group 11"/>
            <p:cNvGrpSpPr/>
            <p:nvPr/>
          </p:nvGrpSpPr>
          <p:grpSpPr>
            <a:xfrm>
              <a:off x="0" y="0"/>
              <a:ext cx="1831924" cy="2465680"/>
              <a:chOff x="0" y="0"/>
              <a:chExt cx="1831924" cy="2465680"/>
            </a:xfrm>
            <a:grpFill/>
          </p:grpSpPr>
          <p:sp>
            <p:nvSpPr>
              <p:cNvPr id="14" name="Flowchart: Decision 13"/>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15" name="Straight Connector 14"/>
              <p:cNvCxnSpPr/>
              <p:nvPr/>
            </p:nvCxnSpPr>
            <p:spPr>
              <a:xfrm>
                <a:off x="929030" y="1265530"/>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16" name="Straight Connector 15"/>
              <p:cNvCxnSpPr/>
              <p:nvPr/>
            </p:nvCxnSpPr>
            <p:spPr>
              <a:xfrm>
                <a:off x="0" y="643738"/>
                <a:ext cx="0" cy="1200150"/>
              </a:xfrm>
              <a:prstGeom prst="line">
                <a:avLst/>
              </a:prstGeom>
              <a:grpFill/>
              <a:ln w="28575" cap="flat" cmpd="sng" algn="ctr">
                <a:solidFill>
                  <a:sysClr val="windowText" lastClr="000000">
                    <a:shade val="95000"/>
                    <a:satMod val="105000"/>
                  </a:sysClr>
                </a:solidFill>
                <a:prstDash val="solid"/>
              </a:ln>
              <a:effectLst/>
            </p:spPr>
          </p:cxnSp>
          <p:sp>
            <p:nvSpPr>
              <p:cNvPr id="17" name="Text Box 21"/>
              <p:cNvSpPr txBox="1"/>
              <p:nvPr/>
            </p:nvSpPr>
            <p:spPr>
              <a:xfrm>
                <a:off x="336499" y="402336"/>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a:solidFill>
                      <a:prstClr val="black"/>
                    </a:solidFill>
                    <a:ea typeface="Calibri"/>
                    <a:cs typeface="Calibri"/>
                  </a:rPr>
                  <a:t>2 Year IHEs</a:t>
                </a:r>
                <a:endParaRPr lang="en-US" sz="1100" dirty="0">
                  <a:solidFill>
                    <a:prstClr val="black"/>
                  </a:solidFill>
                  <a:ea typeface="Calibri"/>
                  <a:cs typeface="Times New Roman"/>
                </a:endParaRPr>
              </a:p>
            </p:txBody>
          </p:sp>
        </p:grpSp>
        <p:cxnSp>
          <p:nvCxnSpPr>
            <p:cNvPr id="13" name="Straight Connector 12"/>
            <p:cNvCxnSpPr/>
            <p:nvPr/>
          </p:nvCxnSpPr>
          <p:spPr>
            <a:xfrm>
              <a:off x="1816100" y="641350"/>
              <a:ext cx="0" cy="1199853"/>
            </a:xfrm>
            <a:prstGeom prst="line">
              <a:avLst/>
            </a:prstGeom>
            <a:grpFill/>
            <a:ln w="28575" cap="flat" cmpd="sng" algn="ctr">
              <a:solidFill>
                <a:sysClr val="windowText" lastClr="000000">
                  <a:shade val="95000"/>
                  <a:satMod val="105000"/>
                </a:sysClr>
              </a:solidFill>
              <a:prstDash val="solid"/>
            </a:ln>
            <a:effectLst/>
          </p:spPr>
        </p:cxnSp>
      </p:grpSp>
      <p:grpSp>
        <p:nvGrpSpPr>
          <p:cNvPr id="18" name="Group 17"/>
          <p:cNvGrpSpPr/>
          <p:nvPr/>
        </p:nvGrpSpPr>
        <p:grpSpPr>
          <a:xfrm>
            <a:off x="5485826" y="1265480"/>
            <a:ext cx="1876425" cy="2466975"/>
            <a:chOff x="0" y="0"/>
            <a:chExt cx="1876425" cy="2466975"/>
          </a:xfrm>
          <a:solidFill>
            <a:schemeClr val="accent5">
              <a:lumMod val="60000"/>
              <a:lumOff val="40000"/>
            </a:schemeClr>
          </a:solidFill>
        </p:grpSpPr>
        <p:grpSp>
          <p:nvGrpSpPr>
            <p:cNvPr id="19" name="Group 18"/>
            <p:cNvGrpSpPr/>
            <p:nvPr/>
          </p:nvGrpSpPr>
          <p:grpSpPr>
            <a:xfrm>
              <a:off x="0" y="0"/>
              <a:ext cx="1876425" cy="2466975"/>
              <a:chOff x="0" y="0"/>
              <a:chExt cx="1876425" cy="2466975"/>
            </a:xfrm>
            <a:grpFill/>
          </p:grpSpPr>
          <p:cxnSp>
            <p:nvCxnSpPr>
              <p:cNvPr id="21" name="Straight Connector 20"/>
              <p:cNvCxnSpPr/>
              <p:nvPr/>
            </p:nvCxnSpPr>
            <p:spPr>
              <a:xfrm>
                <a:off x="1838325" y="657225"/>
                <a:ext cx="0" cy="1200150"/>
              </a:xfrm>
              <a:prstGeom prst="line">
                <a:avLst/>
              </a:prstGeom>
              <a:grpFill/>
              <a:ln w="28575" cap="flat" cmpd="sng" algn="ctr">
                <a:solidFill>
                  <a:sysClr val="windowText" lastClr="000000">
                    <a:shade val="95000"/>
                    <a:satMod val="105000"/>
                  </a:sysClr>
                </a:solidFill>
                <a:prstDash val="solid"/>
              </a:ln>
              <a:effectLst/>
            </p:spPr>
          </p:cxnSp>
          <p:sp>
            <p:nvSpPr>
              <p:cNvPr id="22" name="Flowchart: Decision 21"/>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23" name="Straight Connector 22"/>
              <p:cNvCxnSpPr/>
              <p:nvPr/>
            </p:nvCxnSpPr>
            <p:spPr>
              <a:xfrm>
                <a:off x="904875" y="1266825"/>
                <a:ext cx="0" cy="1200150"/>
              </a:xfrm>
              <a:prstGeom prst="line">
                <a:avLst/>
              </a:prstGeom>
              <a:grpFill/>
              <a:ln w="28575" cap="flat" cmpd="sng" algn="ctr">
                <a:solidFill>
                  <a:sysClr val="windowText" lastClr="000000">
                    <a:shade val="95000"/>
                    <a:satMod val="105000"/>
                  </a:sysClr>
                </a:solidFill>
                <a:prstDash val="solid"/>
              </a:ln>
              <a:effectLst/>
            </p:spPr>
          </p:cxnSp>
          <p:sp>
            <p:nvSpPr>
              <p:cNvPr id="24" name="Text Box 20"/>
              <p:cNvSpPr txBox="1"/>
              <p:nvPr/>
            </p:nvSpPr>
            <p:spPr>
              <a:xfrm>
                <a:off x="381000" y="361950"/>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a:solidFill>
                      <a:prstClr val="black"/>
                    </a:solidFill>
                    <a:ea typeface="Calibri"/>
                    <a:cs typeface="Calibri"/>
                  </a:rPr>
                  <a:t>4 Year IHEs</a:t>
                </a:r>
                <a:endParaRPr lang="en-US" sz="1100" dirty="0">
                  <a:solidFill>
                    <a:prstClr val="black"/>
                  </a:solidFill>
                  <a:ea typeface="Calibri"/>
                  <a:cs typeface="Times New Roman"/>
                </a:endParaRPr>
              </a:p>
            </p:txBody>
          </p:sp>
        </p:grpSp>
        <p:cxnSp>
          <p:nvCxnSpPr>
            <p:cNvPr id="20" name="Straight Connector 19"/>
            <p:cNvCxnSpPr/>
            <p:nvPr/>
          </p:nvCxnSpPr>
          <p:spPr>
            <a:xfrm>
              <a:off x="0" y="657225"/>
              <a:ext cx="0" cy="1200150"/>
            </a:xfrm>
            <a:prstGeom prst="line">
              <a:avLst/>
            </a:prstGeom>
            <a:grpFill/>
            <a:ln w="28575" cap="flat" cmpd="sng" algn="ctr">
              <a:solidFill>
                <a:sysClr val="windowText" lastClr="000000">
                  <a:shade val="95000"/>
                  <a:satMod val="105000"/>
                </a:sysClr>
              </a:solidFill>
              <a:prstDash val="solid"/>
            </a:ln>
            <a:effectLst/>
          </p:spPr>
        </p:cxnSp>
      </p:grpSp>
      <p:grpSp>
        <p:nvGrpSpPr>
          <p:cNvPr id="25" name="Group 24"/>
          <p:cNvGrpSpPr/>
          <p:nvPr/>
        </p:nvGrpSpPr>
        <p:grpSpPr>
          <a:xfrm>
            <a:off x="2708456" y="3089692"/>
            <a:ext cx="1828800" cy="1889715"/>
            <a:chOff x="0" y="0"/>
            <a:chExt cx="1828800" cy="2447925"/>
          </a:xfrm>
          <a:solidFill>
            <a:schemeClr val="bg2">
              <a:lumMod val="50000"/>
            </a:schemeClr>
          </a:solidFill>
        </p:grpSpPr>
        <p:sp>
          <p:nvSpPr>
            <p:cNvPr id="26" name="Flowchart: Decision 25"/>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27" name="Straight Connector 26"/>
            <p:cNvCxnSpPr/>
            <p:nvPr/>
          </p:nvCxnSpPr>
          <p:spPr>
            <a:xfrm>
              <a:off x="0" y="638175"/>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28" name="Straight Connector 27"/>
            <p:cNvCxnSpPr/>
            <p:nvPr/>
          </p:nvCxnSpPr>
          <p:spPr>
            <a:xfrm>
              <a:off x="904875" y="1247775"/>
              <a:ext cx="0" cy="1200150"/>
            </a:xfrm>
            <a:prstGeom prst="line">
              <a:avLst/>
            </a:prstGeom>
            <a:grpFill/>
            <a:ln w="28575" cap="flat" cmpd="sng" algn="ctr">
              <a:solidFill>
                <a:sysClr val="windowText" lastClr="000000">
                  <a:shade val="95000"/>
                  <a:satMod val="105000"/>
                </a:sysClr>
              </a:solidFill>
              <a:prstDash val="solid"/>
            </a:ln>
            <a:effectLst/>
          </p:spPr>
        </p:cxnSp>
        <p:sp>
          <p:nvSpPr>
            <p:cNvPr id="29" name="Text Box 41"/>
            <p:cNvSpPr txBox="1"/>
            <p:nvPr/>
          </p:nvSpPr>
          <p:spPr>
            <a:xfrm>
              <a:off x="209550" y="419100"/>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gn="ctr">
                <a:lnSpc>
                  <a:spcPct val="115000"/>
                </a:lnSpc>
              </a:pPr>
              <a:r>
                <a:rPr lang="en-US" sz="1600" b="1" i="1" dirty="0">
                  <a:solidFill>
                    <a:prstClr val="black"/>
                  </a:solidFill>
                  <a:ea typeface="Calibri"/>
                  <a:cs typeface="Calibri"/>
                </a:rPr>
                <a:t>Regional ESCs</a:t>
              </a:r>
              <a:endParaRPr lang="en-US" sz="1100" dirty="0">
                <a:solidFill>
                  <a:prstClr val="black"/>
                </a:solidFill>
                <a:ea typeface="Calibri"/>
                <a:cs typeface="Times New Roman"/>
              </a:endParaRPr>
            </a:p>
          </p:txBody>
        </p:sp>
        <p:cxnSp>
          <p:nvCxnSpPr>
            <p:cNvPr id="30" name="Straight Connector 29"/>
            <p:cNvCxnSpPr/>
            <p:nvPr/>
          </p:nvCxnSpPr>
          <p:spPr>
            <a:xfrm>
              <a:off x="1828800" y="628650"/>
              <a:ext cx="0" cy="1200150"/>
            </a:xfrm>
            <a:prstGeom prst="line">
              <a:avLst/>
            </a:prstGeom>
            <a:grpFill/>
            <a:ln w="28575" cap="flat" cmpd="sng" algn="ctr">
              <a:solidFill>
                <a:sysClr val="windowText" lastClr="000000">
                  <a:shade val="95000"/>
                  <a:satMod val="105000"/>
                </a:sysClr>
              </a:solidFill>
              <a:prstDash val="solid"/>
            </a:ln>
            <a:effectLst/>
          </p:spPr>
        </p:cxnSp>
      </p:grpSp>
      <p:grpSp>
        <p:nvGrpSpPr>
          <p:cNvPr id="31" name="Group 30"/>
          <p:cNvGrpSpPr/>
          <p:nvPr/>
        </p:nvGrpSpPr>
        <p:grpSpPr>
          <a:xfrm>
            <a:off x="4545819" y="3077963"/>
            <a:ext cx="1828800" cy="1895471"/>
            <a:chOff x="0" y="0"/>
            <a:chExt cx="1828800" cy="2466975"/>
          </a:xfrm>
          <a:solidFill>
            <a:srgbClr val="C00000"/>
          </a:solidFill>
        </p:grpSpPr>
        <p:sp>
          <p:nvSpPr>
            <p:cNvPr id="32" name="Flowchart: Decision 31"/>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33" name="Straight Connector 32"/>
            <p:cNvCxnSpPr/>
            <p:nvPr/>
          </p:nvCxnSpPr>
          <p:spPr>
            <a:xfrm>
              <a:off x="1828800" y="619125"/>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34" name="Straight Connector 33"/>
            <p:cNvCxnSpPr/>
            <p:nvPr/>
          </p:nvCxnSpPr>
          <p:spPr>
            <a:xfrm>
              <a:off x="0" y="619125"/>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35" name="Straight Connector 34"/>
            <p:cNvCxnSpPr/>
            <p:nvPr/>
          </p:nvCxnSpPr>
          <p:spPr>
            <a:xfrm>
              <a:off x="904875" y="1266825"/>
              <a:ext cx="0" cy="1200150"/>
            </a:xfrm>
            <a:prstGeom prst="line">
              <a:avLst/>
            </a:prstGeom>
            <a:grpFill/>
            <a:ln w="28575" cap="flat" cmpd="sng" algn="ctr">
              <a:solidFill>
                <a:sysClr val="windowText" lastClr="000000">
                  <a:shade val="95000"/>
                  <a:satMod val="105000"/>
                </a:sysClr>
              </a:solidFill>
              <a:prstDash val="solid"/>
            </a:ln>
            <a:effectLst/>
          </p:spPr>
        </p:cxnSp>
        <p:sp>
          <p:nvSpPr>
            <p:cNvPr id="36" name="Text Box 42"/>
            <p:cNvSpPr txBox="1"/>
            <p:nvPr/>
          </p:nvSpPr>
          <p:spPr>
            <a:xfrm>
              <a:off x="115263" y="333375"/>
              <a:ext cx="1580188"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gn="ctr">
                <a:lnSpc>
                  <a:spcPct val="115000"/>
                </a:lnSpc>
              </a:pPr>
              <a:r>
                <a:rPr lang="en-US" sz="1600" b="1" i="1" dirty="0">
                  <a:solidFill>
                    <a:prstClr val="black"/>
                  </a:solidFill>
                  <a:ea typeface="Calibri"/>
                  <a:cs typeface="Calibri"/>
                </a:rPr>
                <a:t>Regional P-16</a:t>
              </a:r>
              <a:endParaRPr lang="en-US" sz="1100" dirty="0">
                <a:solidFill>
                  <a:prstClr val="black"/>
                </a:solidFill>
                <a:ea typeface="Calibri"/>
                <a:cs typeface="Times New Roman"/>
              </a:endParaRPr>
            </a:p>
            <a:p>
              <a:pPr algn="ctr">
                <a:lnSpc>
                  <a:spcPct val="115000"/>
                </a:lnSpc>
              </a:pPr>
              <a:r>
                <a:rPr lang="en-US" sz="1600" b="1" i="1" dirty="0">
                  <a:solidFill>
                    <a:prstClr val="black"/>
                  </a:solidFill>
                  <a:ea typeface="Calibri"/>
                  <a:cs typeface="Calibri"/>
                </a:rPr>
                <a:t>Councils </a:t>
              </a:r>
              <a:endParaRPr lang="en-US" sz="1100" dirty="0">
                <a:solidFill>
                  <a:prstClr val="black"/>
                </a:solidFill>
                <a:ea typeface="Calibri"/>
                <a:cs typeface="Times New Roman"/>
              </a:endParaRPr>
            </a:p>
          </p:txBody>
        </p:sp>
      </p:grpSp>
      <p:sp>
        <p:nvSpPr>
          <p:cNvPr id="37" name="Text Box 40"/>
          <p:cNvSpPr txBox="1"/>
          <p:nvPr/>
        </p:nvSpPr>
        <p:spPr>
          <a:xfrm>
            <a:off x="3727457" y="1539788"/>
            <a:ext cx="1775497" cy="191970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pPr>
            <a:r>
              <a:rPr lang="en-US" sz="1400" b="1" dirty="0">
                <a:solidFill>
                  <a:prstClr val="black"/>
                </a:solidFill>
                <a:latin typeface="Felix Titling"/>
                <a:ea typeface="Calibri"/>
                <a:cs typeface="Times New Roman"/>
              </a:rPr>
              <a:t> </a:t>
            </a:r>
            <a:endParaRPr lang="en-US" sz="1100" dirty="0">
              <a:solidFill>
                <a:prstClr val="black"/>
              </a:solidFill>
              <a:ea typeface="Calibri"/>
              <a:cs typeface="Times New Roman"/>
            </a:endParaRPr>
          </a:p>
          <a:p>
            <a:pPr algn="ctr">
              <a:lnSpc>
                <a:spcPct val="115000"/>
              </a:lnSpc>
            </a:pPr>
            <a:r>
              <a:rPr lang="en-US" sz="800" b="1" dirty="0">
                <a:solidFill>
                  <a:prstClr val="black"/>
                </a:solidFill>
                <a:latin typeface="Felix Titling"/>
                <a:ea typeface="Calibri"/>
                <a:cs typeface="Times New Roman"/>
              </a:rPr>
              <a:t> </a:t>
            </a:r>
            <a:endParaRPr lang="en-US" sz="1100" dirty="0">
              <a:solidFill>
                <a:prstClr val="black"/>
              </a:solidFill>
              <a:ea typeface="Calibri"/>
              <a:cs typeface="Times New Roman"/>
            </a:endParaRPr>
          </a:p>
          <a:p>
            <a:pPr algn="ctr">
              <a:lnSpc>
                <a:spcPct val="115000"/>
              </a:lnSpc>
            </a:pPr>
            <a:r>
              <a:rPr lang="en-US" sz="1400" b="1" u="heavy" spc="300" dirty="0">
                <a:effectLst>
                  <a:outerShdw blurRad="38100" dist="38100" dir="2700000" algn="tl">
                    <a:srgbClr val="000000">
                      <a:alpha val="43137"/>
                    </a:srgbClr>
                  </a:outerShdw>
                </a:effectLst>
                <a:uFill>
                  <a:solidFill>
                    <a:srgbClr val="C00000"/>
                  </a:solidFill>
                </a:uFill>
                <a:latin typeface="Bodoni MT Black" panose="02070A03080606020203" pitchFamily="18" charset="0"/>
                <a:ea typeface="Calibri"/>
                <a:cs typeface="Adobe Gurmukhi" panose="01010101010101010101" pitchFamily="50" charset="0"/>
              </a:rPr>
              <a:t>Scaffolding</a:t>
            </a:r>
          </a:p>
          <a:p>
            <a:pPr algn="ctr">
              <a:lnSpc>
                <a:spcPct val="115000"/>
              </a:lnSpc>
            </a:pPr>
            <a:r>
              <a:rPr lang="en-US" sz="1400" b="1" u="heavy" spc="300" dirty="0">
                <a:effectLst>
                  <a:outerShdw blurRad="38100" dist="38100" dir="2700000" algn="tl">
                    <a:srgbClr val="000000">
                      <a:alpha val="43137"/>
                    </a:srgbClr>
                  </a:outerShdw>
                </a:effectLst>
                <a:uFill>
                  <a:solidFill>
                    <a:srgbClr val="C00000"/>
                  </a:solidFill>
                </a:uFill>
                <a:latin typeface="Bodoni MT Black" panose="02070A03080606020203" pitchFamily="18" charset="0"/>
                <a:ea typeface="Calibri"/>
                <a:cs typeface="Adobe Gurmukhi" panose="01010101010101010101" pitchFamily="50" charset="0"/>
              </a:rPr>
              <a:t>Student</a:t>
            </a:r>
          </a:p>
          <a:p>
            <a:pPr algn="ctr">
              <a:lnSpc>
                <a:spcPct val="115000"/>
              </a:lnSpc>
            </a:pPr>
            <a:r>
              <a:rPr lang="en-US" sz="1400" b="1" u="heavy" spc="300" dirty="0">
                <a:effectLst>
                  <a:outerShdw blurRad="38100" dist="38100" dir="2700000" algn="tl">
                    <a:srgbClr val="000000">
                      <a:alpha val="43137"/>
                    </a:srgbClr>
                  </a:outerShdw>
                </a:effectLst>
                <a:uFill>
                  <a:solidFill>
                    <a:srgbClr val="C00000"/>
                  </a:solidFill>
                </a:uFill>
                <a:latin typeface="Bodoni MT Black" panose="02070A03080606020203" pitchFamily="18" charset="0"/>
                <a:ea typeface="Calibri"/>
                <a:cs typeface="Adobe Gurmukhi" panose="01010101010101010101" pitchFamily="50" charset="0"/>
              </a:rPr>
              <a:t>Success</a:t>
            </a:r>
          </a:p>
        </p:txBody>
      </p:sp>
      <p:sp>
        <p:nvSpPr>
          <p:cNvPr id="2" name="Footer Placeholder 1"/>
          <p:cNvSpPr>
            <a:spLocks noGrp="1"/>
          </p:cNvSpPr>
          <p:nvPr>
            <p:ph type="ftr" sz="quarter" idx="11"/>
          </p:nvPr>
        </p:nvSpPr>
        <p:spPr/>
        <p:txBody>
          <a:bodyPr/>
          <a:lstStyle/>
          <a:p>
            <a:r>
              <a:rPr lang="en-US" dirty="0" smtClean="0"/>
              <a:t>http://untavatar.org</a:t>
            </a:r>
            <a:endParaRPr lang="en-US" dirty="0"/>
          </a:p>
        </p:txBody>
      </p:sp>
    </p:spTree>
    <p:extLst>
      <p:ext uri="{BB962C8B-B14F-4D97-AF65-F5344CB8AC3E}">
        <p14:creationId xmlns:p14="http://schemas.microsoft.com/office/powerpoint/2010/main" val="310254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16" presetClass="entr" presetSubtype="21"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barn(inVertical)">
                                      <p:cBhvr>
                                        <p:cTn id="4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Mission and Vision</a:t>
            </a:r>
            <a:endParaRPr lang="en-US" dirty="0"/>
          </a:p>
        </p:txBody>
      </p:sp>
      <p:sp>
        <p:nvSpPr>
          <p:cNvPr id="3" name="Content Placeholder 2"/>
          <p:cNvSpPr>
            <a:spLocks noGrp="1"/>
          </p:cNvSpPr>
          <p:nvPr>
            <p:ph idx="1"/>
          </p:nvPr>
        </p:nvSpPr>
        <p:spPr>
          <a:xfrm>
            <a:off x="1725790" y="2161700"/>
            <a:ext cx="6345260" cy="3530599"/>
          </a:xfrm>
        </p:spPr>
        <p:txBody>
          <a:bodyPr>
            <a:normAutofit fontScale="77500" lnSpcReduction="20000"/>
          </a:bodyPr>
          <a:lstStyle/>
          <a:p>
            <a:r>
              <a:rPr lang="en-US" sz="2300" b="1" dirty="0"/>
              <a:t>Based on examination of websites of 116 teacher education programs, Brossard found </a:t>
            </a:r>
            <a:r>
              <a:rPr lang="en-US" sz="2300" b="1" dirty="0" smtClean="0"/>
              <a:t>few </a:t>
            </a:r>
            <a:r>
              <a:rPr lang="en-US" sz="2300" b="1" dirty="0"/>
              <a:t>used family friendly </a:t>
            </a:r>
            <a:r>
              <a:rPr lang="en-US" sz="2300" b="1" dirty="0" smtClean="0"/>
              <a:t>language. No </a:t>
            </a:r>
            <a:r>
              <a:rPr lang="en-US" sz="2300" b="1" dirty="0"/>
              <a:t>relationship </a:t>
            </a:r>
            <a:r>
              <a:rPr lang="en-US" sz="2300" b="1" dirty="0" smtClean="0"/>
              <a:t>was perceived </a:t>
            </a:r>
            <a:r>
              <a:rPr lang="en-US" sz="2300" b="1" dirty="0"/>
              <a:t>between the language of the mission statement and family content in the </a:t>
            </a:r>
            <a:r>
              <a:rPr lang="en-US" sz="2300" b="1" dirty="0" smtClean="0"/>
              <a:t>curriculum</a:t>
            </a:r>
            <a:r>
              <a:rPr lang="en-US" b="1" dirty="0" smtClean="0"/>
              <a:t>.</a:t>
            </a:r>
            <a:r>
              <a:rPr lang="en-US" dirty="0" smtClean="0"/>
              <a:t>.</a:t>
            </a:r>
            <a:endParaRPr lang="en-US" dirty="0"/>
          </a:p>
          <a:p>
            <a:r>
              <a:rPr lang="en-US" sz="2400" b="1" dirty="0" smtClean="0"/>
              <a:t>Recommendation</a:t>
            </a:r>
            <a:r>
              <a:rPr lang="en-US" sz="2400" dirty="0" smtClean="0"/>
              <a:t>;  Develop mission and vision statements that </a:t>
            </a:r>
            <a:r>
              <a:rPr lang="en-US" sz="2400" b="1" dirty="0" smtClean="0">
                <a:solidFill>
                  <a:schemeClr val="accent4">
                    <a:lumMod val="50000"/>
                  </a:schemeClr>
                </a:solidFill>
              </a:rPr>
              <a:t>value</a:t>
            </a:r>
            <a:r>
              <a:rPr lang="en-US" sz="2400" b="1" dirty="0" smtClean="0">
                <a:solidFill>
                  <a:schemeClr val="accent4">
                    <a:lumMod val="75000"/>
                  </a:schemeClr>
                </a:solidFill>
              </a:rPr>
              <a:t> family and community engagement</a:t>
            </a:r>
            <a:r>
              <a:rPr lang="en-US" sz="2400" dirty="0" smtClean="0">
                <a:solidFill>
                  <a:schemeClr val="accent4">
                    <a:lumMod val="75000"/>
                  </a:schemeClr>
                </a:solidFill>
              </a:rPr>
              <a:t>, </a:t>
            </a:r>
            <a:r>
              <a:rPr lang="en-US" sz="2400" dirty="0" smtClean="0"/>
              <a:t>and build them into the educator preparation programs of every level and subject though goals and objectives, content, assignments, assessments, and evaluation in ways that foster the building of capacity for engagement by both educators and the families and communities of their students</a:t>
            </a:r>
            <a:r>
              <a:rPr lang="en-US" dirty="0" smtClean="0"/>
              <a:t>.</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30</a:t>
            </a:fld>
            <a:endParaRPr lang="en-US" dirty="0"/>
          </a:p>
        </p:txBody>
      </p:sp>
      <p:sp>
        <p:nvSpPr>
          <p:cNvPr id="5" name="Text Placeholder 4"/>
          <p:cNvSpPr>
            <a:spLocks noGrp="1"/>
          </p:cNvSpPr>
          <p:nvPr>
            <p:ph type="body" sz="quarter" idx="13"/>
          </p:nvPr>
        </p:nvSpPr>
        <p:spPr>
          <a:xfrm>
            <a:off x="866441" y="6299116"/>
            <a:ext cx="3476959" cy="472147"/>
          </a:xfrm>
        </p:spPr>
        <p:txBody>
          <a:bodyPr>
            <a:normAutofit/>
          </a:bodyPr>
          <a:lstStyle/>
          <a:p>
            <a:endParaRPr lang="en-US" dirty="0"/>
          </a:p>
        </p:txBody>
      </p:sp>
      <p:sp>
        <p:nvSpPr>
          <p:cNvPr id="6" name="TextBox 5"/>
          <p:cNvSpPr txBox="1"/>
          <p:nvPr/>
        </p:nvSpPr>
        <p:spPr>
          <a:xfrm>
            <a:off x="1561056" y="5700885"/>
            <a:ext cx="7159332" cy="430887"/>
          </a:xfrm>
          <a:prstGeom prst="rect">
            <a:avLst/>
          </a:prstGeom>
          <a:noFill/>
        </p:spPr>
        <p:txBody>
          <a:bodyPr wrap="none" rtlCol="0">
            <a:spAutoFit/>
          </a:bodyPr>
          <a:lstStyle/>
          <a:p>
            <a:r>
              <a:rPr lang="en-US" sz="1100" dirty="0"/>
              <a:t>Brossard, C. A. (2000).  Preparing teachers to work with families: A national survey of teacher </a:t>
            </a:r>
            <a:endParaRPr lang="en-US" sz="1100" dirty="0" smtClean="0"/>
          </a:p>
          <a:p>
            <a:r>
              <a:rPr lang="en-US" sz="1100" dirty="0" smtClean="0"/>
              <a:t>education </a:t>
            </a:r>
            <a:r>
              <a:rPr lang="en-US" sz="1100" dirty="0"/>
              <a:t>programs.  </a:t>
            </a:r>
            <a:r>
              <a:rPr lang="en-US" sz="1100" i="1" dirty="0"/>
              <a:t>Equity and Excellence in Education, 33</a:t>
            </a:r>
            <a:r>
              <a:rPr lang="en-US" sz="1100" dirty="0"/>
              <a:t> (2), 41-49, </a:t>
            </a:r>
            <a:r>
              <a:rPr lang="en-US" sz="1100" dirty="0" err="1"/>
              <a:t>doi</a:t>
            </a:r>
            <a:r>
              <a:rPr lang="en-US" sz="1100" dirty="0"/>
              <a:t> 10.1080/1066568000330207</a:t>
            </a:r>
          </a:p>
        </p:txBody>
      </p:sp>
      <p:pic>
        <p:nvPicPr>
          <p:cNvPr id="7" name="Picture 2" descr="http://m.thumbs.canstockphoto.com/canstock53298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51" y="3778516"/>
            <a:ext cx="1633918" cy="1633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68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Early Professional Experiences and Assignments Develop Curriculum that will:</a:t>
            </a:r>
            <a:endParaRPr lang="en-US" dirty="0"/>
          </a:p>
        </p:txBody>
      </p:sp>
      <p:sp>
        <p:nvSpPr>
          <p:cNvPr id="3" name="Content Placeholder 2"/>
          <p:cNvSpPr>
            <a:spLocks noGrp="1"/>
          </p:cNvSpPr>
          <p:nvPr>
            <p:ph idx="1"/>
          </p:nvPr>
        </p:nvSpPr>
        <p:spPr>
          <a:xfrm>
            <a:off x="1779590" y="2242850"/>
            <a:ext cx="6345260" cy="3530599"/>
          </a:xfrm>
        </p:spPr>
        <p:txBody>
          <a:bodyPr>
            <a:normAutofit/>
          </a:bodyPr>
          <a:lstStyle/>
          <a:p>
            <a:r>
              <a:rPr lang="en-US" dirty="0" smtClean="0"/>
              <a:t>Honor the many roles played by families of students: supporter, encourager, monitor, model of learning, advocate, decision-maker, and collaborator</a:t>
            </a:r>
          </a:p>
          <a:p>
            <a:endParaRPr lang="en-US" dirty="0" smtClean="0"/>
          </a:p>
          <a:p>
            <a:r>
              <a:rPr lang="en-US" dirty="0" smtClean="0"/>
              <a:t>Consider the potential every student learning experience has for the development of social capital that extends to family and community</a:t>
            </a:r>
          </a:p>
          <a:p>
            <a:endParaRPr lang="en-US" dirty="0" smtClean="0"/>
          </a:p>
          <a:p>
            <a:r>
              <a:rPr lang="en-US" dirty="0" smtClean="0"/>
              <a:t>Foster self-perception as a collaborator among educators who work with families and communities. </a:t>
            </a:r>
          </a:p>
          <a:p>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31</a:t>
            </a:fld>
            <a:endParaRPr lang="en-US" dirty="0"/>
          </a:p>
        </p:txBody>
      </p:sp>
      <p:sp>
        <p:nvSpPr>
          <p:cNvPr id="5" name="Text Placeholder 4"/>
          <p:cNvSpPr>
            <a:spLocks noGrp="1"/>
          </p:cNvSpPr>
          <p:nvPr>
            <p:ph type="body" sz="quarter" idx="13"/>
          </p:nvPr>
        </p:nvSpPr>
        <p:spPr>
          <a:xfrm>
            <a:off x="609600" y="6400799"/>
            <a:ext cx="2590800" cy="242341"/>
          </a:xfrm>
        </p:spPr>
        <p:txBody>
          <a:bodyPr>
            <a:normAutofit fontScale="62500" lnSpcReduction="20000"/>
          </a:bodyPr>
          <a:lstStyle/>
          <a:p>
            <a:endParaRPr lang="en-US" dirty="0"/>
          </a:p>
        </p:txBody>
      </p:sp>
      <p:pic>
        <p:nvPicPr>
          <p:cNvPr id="1026" name="Picture 2" descr="http://m.thumbs.canstockphoto.com/canstock74519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3921" y="5557637"/>
            <a:ext cx="6003095" cy="6145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m.thumbs.canstockphoto.com/canstock53298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672" y="2205287"/>
            <a:ext cx="1633918" cy="1633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5729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Early Professional Experiences and Assignments Develop Curriculum </a:t>
            </a:r>
            <a:r>
              <a:rPr lang="en-US" dirty="0" smtClean="0"/>
              <a:t>that will:</a:t>
            </a:r>
            <a:endParaRPr lang="en-US" dirty="0"/>
          </a:p>
        </p:txBody>
      </p:sp>
      <p:sp>
        <p:nvSpPr>
          <p:cNvPr id="3" name="Content Placeholder 2"/>
          <p:cNvSpPr>
            <a:spLocks noGrp="1"/>
          </p:cNvSpPr>
          <p:nvPr>
            <p:ph idx="1"/>
          </p:nvPr>
        </p:nvSpPr>
        <p:spPr>
          <a:xfrm>
            <a:off x="1219200" y="2362200"/>
            <a:ext cx="6345260" cy="3530599"/>
          </a:xfrm>
        </p:spPr>
        <p:txBody>
          <a:bodyPr>
            <a:normAutofit lnSpcReduction="10000"/>
          </a:bodyPr>
          <a:lstStyle/>
          <a:p>
            <a:r>
              <a:rPr lang="en-US" dirty="0" smtClean="0"/>
              <a:t>Provide models of family and community engagement that are </a:t>
            </a:r>
            <a:r>
              <a:rPr lang="en-US" dirty="0"/>
              <a:t>culturally appropriate, collaboratively planned and implemented, and </a:t>
            </a:r>
            <a:r>
              <a:rPr lang="en-US" dirty="0" smtClean="0"/>
              <a:t>oriented</a:t>
            </a:r>
            <a:r>
              <a:rPr lang="en-US" dirty="0"/>
              <a:t> </a:t>
            </a:r>
            <a:r>
              <a:rPr lang="en-US" dirty="0" smtClean="0"/>
              <a:t>toward group learning.</a:t>
            </a:r>
          </a:p>
          <a:p>
            <a:r>
              <a:rPr lang="en-US" dirty="0" smtClean="0"/>
              <a:t>Include within the curriculum state and national model programs such as Academic Parent Teacher Team Model, Parent-Teacher Home Visit Program, Parents as Teachers, Parent Peer Educator, Parent Mentor Program, Parent University, PTA </a:t>
            </a:r>
            <a:r>
              <a:rPr lang="en-US" dirty="0" err="1" smtClean="0"/>
              <a:t>Communitario</a:t>
            </a:r>
            <a:r>
              <a:rPr lang="en-US" dirty="0" smtClean="0"/>
              <a:t>, Guideposts for Success, Campaign for Grade-Level Reading, Ready to Achieve Mentoring Program (RAMP), Right Turn Career-Focused Youth Transition Initiative, </a:t>
            </a:r>
            <a:endParaRPr lang="en-US" dirty="0"/>
          </a:p>
          <a:p>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32</a:t>
            </a:fld>
            <a:endParaRPr lang="en-US" dirty="0"/>
          </a:p>
        </p:txBody>
      </p:sp>
      <p:sp>
        <p:nvSpPr>
          <p:cNvPr id="5" name="Text Placeholder 4"/>
          <p:cNvSpPr>
            <a:spLocks noGrp="1"/>
          </p:cNvSpPr>
          <p:nvPr>
            <p:ph type="body" sz="quarter" idx="13"/>
          </p:nvPr>
        </p:nvSpPr>
        <p:spPr>
          <a:xfrm>
            <a:off x="532356" y="6223990"/>
            <a:ext cx="2820444" cy="253010"/>
          </a:xfrm>
        </p:spPr>
        <p:txBody>
          <a:bodyPr>
            <a:normAutofit fontScale="70000" lnSpcReduction="20000"/>
          </a:bodyPr>
          <a:lstStyle/>
          <a:p>
            <a:endParaRPr lang="en-US" dirty="0"/>
          </a:p>
        </p:txBody>
      </p:sp>
      <p:pic>
        <p:nvPicPr>
          <p:cNvPr id="6" name="Picture 2" descr="http://m.thumbs.canstockphoto.com/canstock53298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2042815"/>
            <a:ext cx="1633918" cy="1633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3959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Extra-curricular and Service Learning</a:t>
            </a:r>
            <a:endParaRPr lang="en-US" dirty="0"/>
          </a:p>
        </p:txBody>
      </p:sp>
      <p:sp>
        <p:nvSpPr>
          <p:cNvPr id="3" name="Content Placeholder 2"/>
          <p:cNvSpPr>
            <a:spLocks noGrp="1"/>
          </p:cNvSpPr>
          <p:nvPr>
            <p:ph idx="1"/>
          </p:nvPr>
        </p:nvSpPr>
        <p:spPr/>
        <p:txBody>
          <a:bodyPr>
            <a:normAutofit lnSpcReduction="10000"/>
          </a:bodyPr>
          <a:lstStyle/>
          <a:p>
            <a:r>
              <a:rPr lang="en-US" dirty="0" smtClean="0"/>
              <a:t>Enable candidates to become familiar with community support organizations </a:t>
            </a:r>
            <a:r>
              <a:rPr lang="en-US" dirty="0"/>
              <a:t>as they collaborate with family and community members more than as agencies to which teachers can refer families.</a:t>
            </a:r>
          </a:p>
          <a:p>
            <a:r>
              <a:rPr lang="en-US" dirty="0" smtClean="0"/>
              <a:t>Provide service through EPP-sponsored professional organizations in ways that engage candidates in collaboration with families and community agencies rather than as donors of money or goods.</a:t>
            </a:r>
          </a:p>
          <a:p>
            <a:r>
              <a:rPr lang="en-US" dirty="0" smtClean="0"/>
              <a:t>Include family and community members, as well as teachers and administrators, as speakers at meetings and events.</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33</a:t>
            </a:fld>
            <a:endParaRPr lang="en-US" dirty="0"/>
          </a:p>
        </p:txBody>
      </p:sp>
      <p:sp>
        <p:nvSpPr>
          <p:cNvPr id="5" name="Text Placeholder 4"/>
          <p:cNvSpPr>
            <a:spLocks noGrp="1"/>
          </p:cNvSpPr>
          <p:nvPr>
            <p:ph type="body" sz="quarter" idx="13"/>
          </p:nvPr>
        </p:nvSpPr>
        <p:spPr/>
        <p:txBody>
          <a:bodyPr>
            <a:normAutofit fontScale="85000" lnSpcReduction="20000"/>
          </a:bodyPr>
          <a:lstStyle/>
          <a:p>
            <a:endParaRPr lang="en-US" dirty="0"/>
          </a:p>
        </p:txBody>
      </p:sp>
      <p:pic>
        <p:nvPicPr>
          <p:cNvPr id="6" name="Picture 2" descr="http://m.thumbs.canstockphoto.com/canstock53298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7311" y="2209800"/>
            <a:ext cx="1633918" cy="1633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836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 Partner Schools that:</a:t>
            </a:r>
            <a:endParaRPr lang="en-US" dirty="0"/>
          </a:p>
        </p:txBody>
      </p:sp>
      <p:sp>
        <p:nvSpPr>
          <p:cNvPr id="3" name="Content Placeholder 2"/>
          <p:cNvSpPr>
            <a:spLocks noGrp="1"/>
          </p:cNvSpPr>
          <p:nvPr>
            <p:ph idx="1"/>
          </p:nvPr>
        </p:nvSpPr>
        <p:spPr>
          <a:xfrm>
            <a:off x="866441" y="2286000"/>
            <a:ext cx="6345260" cy="3530599"/>
          </a:xfrm>
        </p:spPr>
        <p:txBody>
          <a:bodyPr>
            <a:normAutofit lnSpcReduction="10000"/>
          </a:bodyPr>
          <a:lstStyle/>
          <a:p>
            <a:r>
              <a:rPr lang="en-US" dirty="0" smtClean="0"/>
              <a:t>Involve family  and community members in planning and carrying out school programs that advance common learning goals</a:t>
            </a:r>
          </a:p>
          <a:p>
            <a:r>
              <a:rPr lang="en-US" dirty="0" smtClean="0"/>
              <a:t>Successfully engage all sectors of the school community as partners in learning</a:t>
            </a:r>
          </a:p>
          <a:p>
            <a:r>
              <a:rPr lang="en-US" dirty="0" smtClean="0"/>
              <a:t>Honor the full range of roles for families members </a:t>
            </a:r>
          </a:p>
          <a:p>
            <a:r>
              <a:rPr lang="en-US" dirty="0" smtClean="0"/>
              <a:t>Practice dual capacity building</a:t>
            </a:r>
          </a:p>
          <a:p>
            <a:r>
              <a:rPr lang="en-US" dirty="0" smtClean="0"/>
              <a:t>Show respect for family and community members in word and action</a:t>
            </a:r>
          </a:p>
          <a:p>
            <a:r>
              <a:rPr lang="en-US" dirty="0" smtClean="0"/>
              <a:t>Recognize the importance of including preservice educators in all aspects of engaging families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34</a:t>
            </a:fld>
            <a:endParaRPr lang="en-US" dirty="0"/>
          </a:p>
        </p:txBody>
      </p:sp>
      <p:sp>
        <p:nvSpPr>
          <p:cNvPr id="5" name="Text Placeholder 4"/>
          <p:cNvSpPr>
            <a:spLocks noGrp="1"/>
          </p:cNvSpPr>
          <p:nvPr>
            <p:ph type="body" sz="quarter" idx="13"/>
          </p:nvPr>
        </p:nvSpPr>
        <p:spPr>
          <a:xfrm>
            <a:off x="866440" y="6291294"/>
            <a:ext cx="2943559" cy="261905"/>
          </a:xfrm>
        </p:spPr>
        <p:txBody>
          <a:bodyPr>
            <a:normAutofit fontScale="70000" lnSpcReduction="20000"/>
          </a:bodyPr>
          <a:lstStyle/>
          <a:p>
            <a:endParaRPr lang="en-US" dirty="0"/>
          </a:p>
        </p:txBody>
      </p:sp>
      <p:pic>
        <p:nvPicPr>
          <p:cNvPr id="2050" name="Picture 2" descr="http://m.thumbs.canstockphoto.com/canstock53298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6520" y="3014280"/>
            <a:ext cx="1633918" cy="1633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4415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Field Experiences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Make family and community engagement an expected and evaluated part of each early field experience in every program.</a:t>
            </a:r>
          </a:p>
          <a:p>
            <a:r>
              <a:rPr lang="en-US" dirty="0" smtClean="0"/>
              <a:t>Cultivate candidate valuing of collaboration with families and the community and the Dual Capacity Building Framework</a:t>
            </a:r>
          </a:p>
          <a:p>
            <a:r>
              <a:rPr lang="en-US" dirty="0" smtClean="0"/>
              <a:t>Cultivate recognition that engagement is a process, not a program </a:t>
            </a:r>
          </a:p>
          <a:p>
            <a:r>
              <a:rPr lang="en-US" dirty="0" smtClean="0"/>
              <a:t>Offer candidates exposure to new ways of communicating with families, conducting tradition outreach events, and engaging family and community members with schools.</a:t>
            </a:r>
          </a:p>
          <a:p>
            <a:r>
              <a:rPr lang="en-US" dirty="0" smtClean="0"/>
              <a:t>Expose candidates to family and community engagement units of school districts and their websites.</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35</a:t>
            </a:fld>
            <a:endParaRPr lang="en-US" dirty="0"/>
          </a:p>
        </p:txBody>
      </p:sp>
      <p:sp>
        <p:nvSpPr>
          <p:cNvPr id="5" name="Text Placeholder 4"/>
          <p:cNvSpPr>
            <a:spLocks noGrp="1"/>
          </p:cNvSpPr>
          <p:nvPr>
            <p:ph type="body" sz="quarter" idx="13"/>
          </p:nvPr>
        </p:nvSpPr>
        <p:spPr/>
        <p:txBody>
          <a:bodyPr>
            <a:normAutofit fontScale="85000" lnSpcReduction="20000"/>
          </a:bodyPr>
          <a:lstStyle/>
          <a:p>
            <a:endParaRPr lang="en-US"/>
          </a:p>
        </p:txBody>
      </p:sp>
      <p:pic>
        <p:nvPicPr>
          <p:cNvPr id="6" name="Picture 2" descr="http://m.thumbs.canstockphoto.com/canstock53298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1701" y="3671015"/>
            <a:ext cx="1633918" cy="1633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1618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Experiences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Make family and community engagement an expected and evaluated part of clinical experiences in every program.</a:t>
            </a:r>
          </a:p>
          <a:p>
            <a:r>
              <a:rPr lang="en-US" dirty="0" smtClean="0"/>
              <a:t>Assess teacher candidate valuing of and ability to collaborate with families and the community </a:t>
            </a:r>
          </a:p>
          <a:p>
            <a:r>
              <a:rPr lang="en-US" dirty="0" smtClean="0"/>
              <a:t>Assess teacher candidate recognition of and practice that supports family engagement as a process, not a program.</a:t>
            </a:r>
          </a:p>
          <a:p>
            <a:r>
              <a:rPr lang="en-US" dirty="0" smtClean="0"/>
              <a:t>Assure that candidates participate and have a chance to reflect on their clinical experiences in  communicating with families, assisting with outreach programs, and engaging family and community members with  the school in light of the Dual Capacity Building Framework.</a:t>
            </a:r>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36</a:t>
            </a:fld>
            <a:endParaRPr lang="en-US" dirty="0"/>
          </a:p>
        </p:txBody>
      </p:sp>
      <p:sp>
        <p:nvSpPr>
          <p:cNvPr id="5" name="Text Placeholder 4"/>
          <p:cNvSpPr>
            <a:spLocks noGrp="1"/>
          </p:cNvSpPr>
          <p:nvPr>
            <p:ph type="body" sz="quarter" idx="13"/>
          </p:nvPr>
        </p:nvSpPr>
        <p:spPr/>
        <p:txBody>
          <a:bodyPr>
            <a:normAutofit fontScale="85000" lnSpcReduction="20000"/>
          </a:bodyPr>
          <a:lstStyle/>
          <a:p>
            <a:endParaRPr lang="en-US"/>
          </a:p>
        </p:txBody>
      </p:sp>
      <p:pic>
        <p:nvPicPr>
          <p:cNvPr id="6" name="Picture 2" descr="http://m.thumbs.canstockphoto.com/canstock53298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1701" y="3671015"/>
            <a:ext cx="1633918" cy="1633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4839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for Teacher Candidates: Back to School Fair, United Way of Denton County</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33600" y="2286000"/>
            <a:ext cx="4707466" cy="3530600"/>
          </a:xfrm>
        </p:spPr>
      </p:pic>
      <p:sp>
        <p:nvSpPr>
          <p:cNvPr id="4" name="Slide Number Placeholder 3"/>
          <p:cNvSpPr>
            <a:spLocks noGrp="1"/>
          </p:cNvSpPr>
          <p:nvPr>
            <p:ph type="sldNum" sz="quarter" idx="12"/>
          </p:nvPr>
        </p:nvSpPr>
        <p:spPr/>
        <p:txBody>
          <a:bodyPr/>
          <a:lstStyle/>
          <a:p>
            <a:fld id="{A79836AA-2E5C-4B78-BCFE-529AC8470618}" type="slidenum">
              <a:rPr lang="en-US" smtClean="0"/>
              <a:pPr/>
              <a:t>37</a:t>
            </a:fld>
            <a:endParaRPr lang="en-US" dirty="0"/>
          </a:p>
        </p:txBody>
      </p:sp>
      <p:sp>
        <p:nvSpPr>
          <p:cNvPr id="5" name="Text Placeholder 4"/>
          <p:cNvSpPr>
            <a:spLocks noGrp="1"/>
          </p:cNvSpPr>
          <p:nvPr>
            <p:ph type="body" sz="quarter" idx="13"/>
          </p:nvPr>
        </p:nvSpPr>
        <p:spPr>
          <a:xfrm>
            <a:off x="533400" y="6326730"/>
            <a:ext cx="3276600" cy="378870"/>
          </a:xfrm>
        </p:spPr>
        <p:txBody>
          <a:bodyPr>
            <a:normAutofit/>
          </a:bodyPr>
          <a:lstStyle/>
          <a:p>
            <a:endParaRPr lang="en-US"/>
          </a:p>
        </p:txBody>
      </p:sp>
    </p:spTree>
    <p:extLst>
      <p:ext uri="{BB962C8B-B14F-4D97-AF65-F5344CB8AC3E}">
        <p14:creationId xmlns:p14="http://schemas.microsoft.com/office/powerpoint/2010/main" val="30553838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for Teacher Candidates: Supporting college and career readiness</a:t>
            </a:r>
            <a:endParaRPr lang="en-US" dirty="0"/>
          </a:p>
        </p:txBody>
      </p:sp>
      <p:sp>
        <p:nvSpPr>
          <p:cNvPr id="5" name="Slide Number Placeholder 4"/>
          <p:cNvSpPr>
            <a:spLocks noGrp="1"/>
          </p:cNvSpPr>
          <p:nvPr>
            <p:ph type="sldNum" sz="quarter" idx="12"/>
          </p:nvPr>
        </p:nvSpPr>
        <p:spPr/>
        <p:txBody>
          <a:bodyPr/>
          <a:lstStyle/>
          <a:p>
            <a:fld id="{A79836AA-2E5C-4B78-BCFE-529AC8470618}" type="slidenum">
              <a:rPr lang="en-US" smtClean="0"/>
              <a:pPr/>
              <a:t>38</a:t>
            </a:fld>
            <a:endParaRPr lang="en-US" dirty="0"/>
          </a:p>
        </p:txBody>
      </p:sp>
      <p:sp>
        <p:nvSpPr>
          <p:cNvPr id="6" name="Text Placeholder 5"/>
          <p:cNvSpPr>
            <a:spLocks noGrp="1"/>
          </p:cNvSpPr>
          <p:nvPr>
            <p:ph type="body" sz="quarter" idx="13"/>
          </p:nvPr>
        </p:nvSpPr>
        <p:spPr/>
        <p:txBody>
          <a:bodyPr/>
          <a:lstStyle/>
          <a:p>
            <a:endParaRPr lang="en-US" dirty="0"/>
          </a:p>
        </p:txBody>
      </p:sp>
      <p:pic>
        <p:nvPicPr>
          <p:cNvPr id="7" name="Content Placeholder 5" descr="C:\Users\mmh0007\AppData\Local\Microsoft\Windows\Temporary Internet Files\Content.Outlook\O3YVW3HQ\GenTX1.jpg"/>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866775" y="2890003"/>
            <a:ext cx="3636963" cy="2728993"/>
          </a:xfrm>
        </p:spPr>
      </p:pic>
      <p:pic>
        <p:nvPicPr>
          <p:cNvPr id="8" name="Content Placeholder 5"/>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640263" y="3152564"/>
            <a:ext cx="3636962" cy="2226097"/>
          </a:xfrm>
        </p:spPr>
      </p:pic>
    </p:spTree>
    <p:extLst>
      <p:ext uri="{BB962C8B-B14F-4D97-AF65-F5344CB8AC3E}">
        <p14:creationId xmlns:p14="http://schemas.microsoft.com/office/powerpoint/2010/main" val="37493003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for Teacher Candidate: G-Force and Advise Texas</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39</a:t>
            </a:fld>
            <a:endParaRPr lang="en-US" dirty="0"/>
          </a:p>
        </p:txBody>
      </p:sp>
      <p:sp>
        <p:nvSpPr>
          <p:cNvPr id="5" name="Text Placeholder 4"/>
          <p:cNvSpPr>
            <a:spLocks noGrp="1"/>
          </p:cNvSpPr>
          <p:nvPr>
            <p:ph type="body" sz="quarter" idx="13"/>
          </p:nvPr>
        </p:nvSpPr>
        <p:spPr>
          <a:xfrm>
            <a:off x="685800" y="6248400"/>
            <a:ext cx="3048000" cy="228600"/>
          </a:xfrm>
        </p:spPr>
        <p:txBody>
          <a:bodyPr>
            <a:normAutofit fontScale="62500" lnSpcReduction="20000"/>
          </a:bodyPr>
          <a:lstStyle/>
          <a:p>
            <a:endParaRPr lang="en-US"/>
          </a:p>
        </p:txBody>
      </p:sp>
      <p:pic>
        <p:nvPicPr>
          <p:cNvPr id="6" name="Picture 2" descr="C:\Users\mmh0007\AppData\Local\Microsoft\Windows\Temporary Internet Files\Content.Outlook\O3YVW3HQ\2013-07-22_14-31-36_94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96772" y="2489200"/>
            <a:ext cx="6285243"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9360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2820" y="2489201"/>
            <a:ext cx="8134560" cy="3530599"/>
          </a:xfrm>
        </p:spPr>
        <p:txBody>
          <a:bodyPr>
            <a:normAutofit fontScale="77500" lnSpcReduction="20000"/>
          </a:bodyPr>
          <a:lstStyle/>
          <a:p>
            <a:pPr lvl="0"/>
            <a:r>
              <a:rPr lang="en-US" sz="3000" b="1" dirty="0" smtClean="0">
                <a:solidFill>
                  <a:schemeClr val="tx1">
                    <a:lumMod val="85000"/>
                    <a:lumOff val="15000"/>
                  </a:schemeClr>
                </a:solidFill>
              </a:rPr>
              <a:t>Creates </a:t>
            </a:r>
            <a:r>
              <a:rPr lang="en-US" sz="3000" b="1" dirty="0">
                <a:solidFill>
                  <a:schemeClr val="tx1">
                    <a:lumMod val="85000"/>
                    <a:lumOff val="15000"/>
                  </a:schemeClr>
                </a:solidFill>
              </a:rPr>
              <a:t>and </a:t>
            </a:r>
            <a:r>
              <a:rPr lang="en-US" sz="3000" b="1" dirty="0" smtClean="0">
                <a:solidFill>
                  <a:schemeClr val="tx1">
                    <a:lumMod val="85000"/>
                    <a:lumOff val="15000"/>
                  </a:schemeClr>
                </a:solidFill>
              </a:rPr>
              <a:t>builds </a:t>
            </a:r>
            <a:r>
              <a:rPr lang="en-US" sz="3000" b="1" dirty="0" smtClean="0">
                <a:solidFill>
                  <a:srgbClr val="FF0000"/>
                </a:solidFill>
                <a:effectLst>
                  <a:outerShdw blurRad="38100" dist="38100" dir="2700000" algn="tl">
                    <a:srgbClr val="000000">
                      <a:alpha val="43137"/>
                    </a:srgbClr>
                  </a:outerShdw>
                </a:effectLst>
              </a:rPr>
              <a:t>relationships</a:t>
            </a:r>
            <a:r>
              <a:rPr lang="en-US" sz="3000" b="1" dirty="0" smtClean="0">
                <a:solidFill>
                  <a:schemeClr val="tx1">
                    <a:lumMod val="85000"/>
                    <a:lumOff val="15000"/>
                  </a:schemeClr>
                </a:solidFill>
              </a:rPr>
              <a:t> through </a:t>
            </a:r>
            <a:r>
              <a:rPr lang="en-US" sz="3000" b="1" dirty="0">
                <a:solidFill>
                  <a:schemeClr val="tx1">
                    <a:lumMod val="85000"/>
                    <a:lumOff val="15000"/>
                  </a:schemeClr>
                </a:solidFill>
              </a:rPr>
              <a:t>ongoing </a:t>
            </a:r>
            <a:r>
              <a:rPr lang="en-US" sz="3000" b="1" dirty="0">
                <a:solidFill>
                  <a:srgbClr val="FF0000"/>
                </a:solidFill>
                <a:effectLst>
                  <a:outerShdw blurRad="38100" dist="38100" dir="2700000" algn="tl">
                    <a:srgbClr val="000000">
                      <a:alpha val="43137"/>
                    </a:srgbClr>
                  </a:outerShdw>
                </a:effectLst>
              </a:rPr>
              <a:t>critical </a:t>
            </a:r>
            <a:r>
              <a:rPr lang="en-US" sz="3000" b="1" dirty="0" smtClean="0">
                <a:solidFill>
                  <a:srgbClr val="FF0000"/>
                </a:solidFill>
                <a:effectLst>
                  <a:outerShdw blurRad="38100" dist="38100" dir="2700000" algn="tl">
                    <a:srgbClr val="000000">
                      <a:alpha val="43137"/>
                    </a:srgbClr>
                  </a:outerShdw>
                </a:effectLst>
              </a:rPr>
              <a:t>conversations </a:t>
            </a:r>
            <a:r>
              <a:rPr lang="en-US" sz="3000" b="1" dirty="0" smtClean="0">
                <a:solidFill>
                  <a:schemeClr val="tx1"/>
                </a:solidFill>
                <a:effectLst>
                  <a:outerShdw blurRad="38100" dist="38100" dir="2700000" algn="tl">
                    <a:srgbClr val="000000">
                      <a:alpha val="43137"/>
                    </a:srgbClr>
                  </a:outerShdw>
                </a:effectLst>
              </a:rPr>
              <a:t>among partnership members</a:t>
            </a:r>
            <a:endParaRPr lang="en-US" sz="3000" b="1" dirty="0">
              <a:solidFill>
                <a:schemeClr val="tx1"/>
              </a:solidFill>
              <a:effectLst>
                <a:outerShdw blurRad="38100" dist="38100" dir="2700000" algn="tl">
                  <a:srgbClr val="000000">
                    <a:alpha val="43137"/>
                  </a:srgbClr>
                </a:outerShdw>
              </a:effectLst>
            </a:endParaRPr>
          </a:p>
          <a:p>
            <a:pPr lvl="0"/>
            <a:r>
              <a:rPr lang="en-US" sz="3000" b="1" dirty="0" smtClean="0">
                <a:solidFill>
                  <a:schemeClr val="tx1">
                    <a:lumMod val="85000"/>
                    <a:lumOff val="15000"/>
                  </a:schemeClr>
                </a:solidFill>
              </a:rPr>
              <a:t>Uses </a:t>
            </a:r>
            <a:r>
              <a:rPr lang="en-US" sz="3000" b="1" dirty="0">
                <a:solidFill>
                  <a:srgbClr val="FF0000"/>
                </a:solidFill>
                <a:effectLst>
                  <a:outerShdw blurRad="38100" dist="38100" dir="2700000" algn="tl">
                    <a:srgbClr val="000000">
                      <a:alpha val="43137"/>
                    </a:srgbClr>
                  </a:outerShdw>
                </a:effectLst>
              </a:rPr>
              <a:t>regional data </a:t>
            </a:r>
            <a:r>
              <a:rPr lang="en-US" sz="3000" b="1" dirty="0">
                <a:solidFill>
                  <a:schemeClr val="tx1">
                    <a:lumMod val="85000"/>
                    <a:lumOff val="15000"/>
                  </a:schemeClr>
                </a:solidFill>
              </a:rPr>
              <a:t>to make alignment decisions</a:t>
            </a:r>
          </a:p>
          <a:p>
            <a:pPr lvl="0"/>
            <a:r>
              <a:rPr lang="en-US" sz="3000" b="1" dirty="0" smtClean="0">
                <a:solidFill>
                  <a:srgbClr val="FF0000"/>
                </a:solidFill>
                <a:effectLst>
                  <a:outerShdw blurRad="38100" dist="38100" dir="2700000" algn="tl">
                    <a:srgbClr val="000000">
                      <a:alpha val="43137"/>
                    </a:srgbClr>
                  </a:outerShdw>
                </a:effectLst>
              </a:rPr>
              <a:t>Develops </a:t>
            </a:r>
            <a:r>
              <a:rPr lang="en-US" sz="3000" b="1" dirty="0">
                <a:solidFill>
                  <a:srgbClr val="FF0000"/>
                </a:solidFill>
                <a:effectLst>
                  <a:outerShdw blurRad="38100" dist="38100" dir="2700000" algn="tl">
                    <a:srgbClr val="000000">
                      <a:alpha val="43137"/>
                    </a:srgbClr>
                  </a:outerShdw>
                </a:effectLst>
              </a:rPr>
              <a:t>shared understanding </a:t>
            </a:r>
            <a:r>
              <a:rPr lang="en-US" sz="3000" b="1" dirty="0">
                <a:solidFill>
                  <a:schemeClr val="tx1">
                    <a:lumMod val="85000"/>
                    <a:lumOff val="15000"/>
                  </a:schemeClr>
                </a:solidFill>
              </a:rPr>
              <a:t>of college and career readiness and success for students</a:t>
            </a:r>
          </a:p>
          <a:p>
            <a:pPr lvl="0"/>
            <a:r>
              <a:rPr lang="en-US" sz="3000" b="1" dirty="0" smtClean="0">
                <a:solidFill>
                  <a:schemeClr val="tx1">
                    <a:lumMod val="85000"/>
                    <a:lumOff val="15000"/>
                  </a:schemeClr>
                </a:solidFill>
              </a:rPr>
              <a:t>Identifies </a:t>
            </a:r>
            <a:r>
              <a:rPr lang="en-US" sz="3000" b="1" dirty="0">
                <a:solidFill>
                  <a:schemeClr val="tx1">
                    <a:lumMod val="85000"/>
                    <a:lumOff val="15000"/>
                  </a:schemeClr>
                </a:solidFill>
              </a:rPr>
              <a:t>and </a:t>
            </a:r>
            <a:r>
              <a:rPr lang="en-US" sz="3000" b="1" dirty="0" smtClean="0">
                <a:solidFill>
                  <a:srgbClr val="FF0000"/>
                </a:solidFill>
                <a:effectLst>
                  <a:outerShdw blurRad="38100" dist="38100" dir="2700000" algn="tl">
                    <a:srgbClr val="000000">
                      <a:alpha val="43137"/>
                    </a:srgbClr>
                  </a:outerShdw>
                </a:effectLst>
              </a:rPr>
              <a:t>implements </a:t>
            </a:r>
            <a:r>
              <a:rPr lang="en-US" sz="3000" b="1" dirty="0">
                <a:solidFill>
                  <a:srgbClr val="FF0000"/>
                </a:solidFill>
                <a:effectLst>
                  <a:outerShdw blurRad="38100" dist="38100" dir="2700000" algn="tl">
                    <a:srgbClr val="000000">
                      <a:alpha val="43137"/>
                    </a:srgbClr>
                  </a:outerShdw>
                </a:effectLst>
              </a:rPr>
              <a:t>intentional actions</a:t>
            </a:r>
          </a:p>
          <a:p>
            <a:pPr lvl="0"/>
            <a:r>
              <a:rPr lang="en-US" sz="3000" b="1" dirty="0" smtClean="0">
                <a:solidFill>
                  <a:schemeClr val="tx1">
                    <a:lumMod val="85000"/>
                    <a:lumOff val="15000"/>
                  </a:schemeClr>
                </a:solidFill>
              </a:rPr>
              <a:t>Evaluates, </a:t>
            </a:r>
            <a:r>
              <a:rPr lang="en-US" sz="3000" b="1" dirty="0" smtClean="0">
                <a:solidFill>
                  <a:srgbClr val="FF0000"/>
                </a:solidFill>
                <a:effectLst>
                  <a:outerShdw blurRad="38100" dist="38100" dir="2700000" algn="tl">
                    <a:srgbClr val="000000">
                      <a:alpha val="43137"/>
                    </a:srgbClr>
                  </a:outerShdw>
                </a:effectLst>
              </a:rPr>
              <a:t>sustains</a:t>
            </a:r>
            <a:r>
              <a:rPr lang="en-US" sz="3000" b="1" dirty="0" smtClean="0">
                <a:solidFill>
                  <a:schemeClr val="tx1">
                    <a:lumMod val="85000"/>
                    <a:lumOff val="15000"/>
                  </a:schemeClr>
                </a:solidFill>
              </a:rPr>
              <a:t>, </a:t>
            </a:r>
            <a:r>
              <a:rPr lang="en-US" sz="3000" b="1" dirty="0">
                <a:solidFill>
                  <a:schemeClr val="tx1">
                    <a:lumMod val="85000"/>
                    <a:lumOff val="15000"/>
                  </a:schemeClr>
                </a:solidFill>
              </a:rPr>
              <a:t>and </a:t>
            </a:r>
            <a:r>
              <a:rPr lang="en-US" sz="3000" b="1" dirty="0" smtClean="0">
                <a:solidFill>
                  <a:schemeClr val="tx1">
                    <a:lumMod val="85000"/>
                    <a:lumOff val="15000"/>
                  </a:schemeClr>
                </a:solidFill>
              </a:rPr>
              <a:t>shares </a:t>
            </a:r>
            <a:r>
              <a:rPr lang="en-US" sz="3000" b="1" dirty="0">
                <a:solidFill>
                  <a:schemeClr val="tx1">
                    <a:lumMod val="85000"/>
                    <a:lumOff val="15000"/>
                  </a:schemeClr>
                </a:solidFill>
              </a:rPr>
              <a:t>vertical alignment work </a:t>
            </a:r>
            <a:r>
              <a:rPr lang="en-US" sz="3000" b="1" dirty="0" smtClean="0">
                <a:solidFill>
                  <a:schemeClr val="tx1">
                    <a:lumMod val="85000"/>
                    <a:lumOff val="15000"/>
                  </a:schemeClr>
                </a:solidFill>
              </a:rPr>
              <a:t>with professional and lay communities</a:t>
            </a:r>
            <a:endParaRPr lang="en-US" sz="3000" b="1" dirty="0">
              <a:solidFill>
                <a:schemeClr val="tx1">
                  <a:lumMod val="85000"/>
                  <a:lumOff val="15000"/>
                </a:schemeClr>
              </a:solidFill>
            </a:endParaRPr>
          </a:p>
          <a:p>
            <a:endParaRPr lang="en-US" dirty="0"/>
          </a:p>
        </p:txBody>
      </p:sp>
      <p:sp>
        <p:nvSpPr>
          <p:cNvPr id="2" name="Slide Number Placeholder 1"/>
          <p:cNvSpPr>
            <a:spLocks noGrp="1"/>
          </p:cNvSpPr>
          <p:nvPr>
            <p:ph type="sldNum" sz="quarter" idx="12"/>
          </p:nvPr>
        </p:nvSpPr>
        <p:spPr/>
        <p:txBody>
          <a:bodyPr/>
          <a:lstStyle/>
          <a:p>
            <a:fld id="{A79836AA-2E5C-4B78-BCFE-529AC8470618}" type="slidenum">
              <a:rPr lang="en-US" smtClean="0"/>
              <a:pPr/>
              <a:t>4</a:t>
            </a:fld>
            <a:endParaRPr lang="en-US" dirty="0"/>
          </a:p>
        </p:txBody>
      </p:sp>
      <p:sp>
        <p:nvSpPr>
          <p:cNvPr id="9" name="Rounded Rectangle 4"/>
          <p:cNvSpPr/>
          <p:nvPr/>
        </p:nvSpPr>
        <p:spPr>
          <a:xfrm>
            <a:off x="542819" y="1017999"/>
            <a:ext cx="8134561" cy="878401"/>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3600" b="1" dirty="0" smtClean="0">
                <a:solidFill>
                  <a:schemeClr val="bg1"/>
                </a:solidFill>
                <a:effectLst>
                  <a:outerShdw blurRad="38100" dist="38100" dir="2700000" algn="tl">
                    <a:srgbClr val="000000">
                      <a:alpha val="43137"/>
                    </a:srgbClr>
                  </a:outerShdw>
                </a:effectLst>
                <a:latin typeface="+mj-lt"/>
              </a:rPr>
              <a:t>The AVATAR Process</a:t>
            </a:r>
            <a:endParaRPr lang="en-US" sz="3600" b="1" kern="1200" cap="none" dirty="0">
              <a:solidFill>
                <a:schemeClr val="bg1"/>
              </a:solidFill>
              <a:effectLst>
                <a:outerShdw blurRad="38100" dist="38100" dir="2700000" algn="tl">
                  <a:srgbClr val="000000">
                    <a:alpha val="43137"/>
                  </a:srgbClr>
                </a:outerShdw>
              </a:effectLst>
              <a:latin typeface="+mj-lt"/>
            </a:endParaRPr>
          </a:p>
        </p:txBody>
      </p:sp>
      <p:sp>
        <p:nvSpPr>
          <p:cNvPr id="5" name="Footer Placeholder 4"/>
          <p:cNvSpPr txBox="1">
            <a:spLocks/>
          </p:cNvSpPr>
          <p:nvPr/>
        </p:nvSpPr>
        <p:spPr>
          <a:xfrm>
            <a:off x="533401" y="6324600"/>
            <a:ext cx="1905000" cy="381000"/>
          </a:xfrm>
          <a:prstGeom prst="rect">
            <a:avLst/>
          </a:prstGeom>
        </p:spPr>
        <p:txBody>
          <a:bodyPr vert="horz" lIns="91440" tIns="45720" rIns="91440" bIns="45720" rtlCol="0" anchor="b"/>
          <a:lstStyle>
            <a:defPPr>
              <a:defRPr lang="en-US"/>
            </a:defPPr>
            <a:lvl1pPr marL="0" algn="l" defTabSz="914400" rtl="0" eaLnBrk="1" latinLnBrk="0" hangingPunct="1">
              <a:defRPr sz="1200" b="1" i="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http://untavatar.org</a:t>
            </a:r>
            <a:endParaRPr lang="en-US" dirty="0"/>
          </a:p>
        </p:txBody>
      </p:sp>
    </p:spTree>
    <p:extLst>
      <p:ext uri="{BB962C8B-B14F-4D97-AF65-F5344CB8AC3E}">
        <p14:creationId xmlns:p14="http://schemas.microsoft.com/office/powerpoint/2010/main" val="40891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How do you/could you engage teacher candidates with families and communities? Which practices have potential for dual capacity building?</a:t>
            </a:r>
            <a:endParaRPr lang="en-US" sz="3600" dirty="0"/>
          </a:p>
        </p:txBody>
      </p:sp>
      <p:sp>
        <p:nvSpPr>
          <p:cNvPr id="3" name="Footer Placeholder 2"/>
          <p:cNvSpPr>
            <a:spLocks noGrp="1"/>
          </p:cNvSpPr>
          <p:nvPr>
            <p:ph type="ftr" sz="quarter" idx="11"/>
          </p:nvPr>
        </p:nvSpPr>
        <p:spPr/>
        <p:txBody>
          <a:bodyPr/>
          <a:lstStyle/>
          <a:p>
            <a:r>
              <a:rPr lang="en-US" smtClean="0"/>
              <a:t>http://untavatar.org</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40</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2454" y="4236406"/>
            <a:ext cx="2057400" cy="2057400"/>
          </a:xfrm>
          <a:prstGeom prst="rect">
            <a:avLst/>
          </a:prstGeom>
        </p:spPr>
      </p:pic>
    </p:spTree>
    <p:extLst>
      <p:ext uri="{BB962C8B-B14F-4D97-AF65-F5344CB8AC3E}">
        <p14:creationId xmlns:p14="http://schemas.microsoft.com/office/powerpoint/2010/main" val="28390351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Looking for resources?</a:t>
            </a:r>
            <a:br>
              <a:rPr lang="en-US" sz="3600" dirty="0" smtClean="0"/>
            </a:br>
            <a:r>
              <a:rPr lang="en-US" sz="3600" dirty="0" smtClean="0"/>
              <a:t>Check </a:t>
            </a:r>
            <a:r>
              <a:rPr lang="en-US" sz="3600" dirty="0"/>
              <a:t>out </a:t>
            </a:r>
            <a:r>
              <a:rPr lang="en-US" sz="3600" dirty="0">
                <a:hlinkClick r:id="rId2"/>
              </a:rPr>
              <a:t>http://ntrp16.org/gentx</a:t>
            </a:r>
            <a:endParaRPr lang="en-US" sz="3600" dirty="0"/>
          </a:p>
        </p:txBody>
      </p:sp>
      <p:sp>
        <p:nvSpPr>
          <p:cNvPr id="3" name="Footer Placeholder 2"/>
          <p:cNvSpPr>
            <a:spLocks noGrp="1"/>
          </p:cNvSpPr>
          <p:nvPr>
            <p:ph type="ftr" sz="quarter" idx="11"/>
          </p:nvPr>
        </p:nvSpPr>
        <p:spPr/>
        <p:txBody>
          <a:bodyPr/>
          <a:lstStyle/>
          <a:p>
            <a:r>
              <a:rPr lang="en-US" smtClean="0"/>
              <a:t>http://untavatar.org</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41</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2454" y="4236406"/>
            <a:ext cx="2057400" cy="2057400"/>
          </a:xfrm>
          <a:prstGeom prst="rect">
            <a:avLst/>
          </a:prstGeom>
        </p:spPr>
      </p:pic>
    </p:spTree>
    <p:extLst>
      <p:ext uri="{BB962C8B-B14F-4D97-AF65-F5344CB8AC3E}">
        <p14:creationId xmlns:p14="http://schemas.microsoft.com/office/powerpoint/2010/main" val="8293249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a:t>
            </a:r>
            <a:endParaRPr lang="en-US" dirty="0"/>
          </a:p>
        </p:txBody>
      </p:sp>
      <p:sp>
        <p:nvSpPr>
          <p:cNvPr id="3" name="Text Placeholder 2"/>
          <p:cNvSpPr>
            <a:spLocks noGrp="1"/>
          </p:cNvSpPr>
          <p:nvPr>
            <p:ph type="body" idx="1"/>
          </p:nvPr>
        </p:nvSpPr>
        <p:spPr/>
        <p:txBody>
          <a:bodyPr/>
          <a:lstStyle/>
          <a:p>
            <a:r>
              <a:rPr lang="en-US" dirty="0" smtClean="0"/>
              <a:t>Mary M. Harris</a:t>
            </a:r>
            <a:endParaRPr lang="en-US" dirty="0"/>
          </a:p>
        </p:txBody>
      </p:sp>
      <p:sp>
        <p:nvSpPr>
          <p:cNvPr id="4" name="Content Placeholder 3"/>
          <p:cNvSpPr>
            <a:spLocks noGrp="1"/>
          </p:cNvSpPr>
          <p:nvPr>
            <p:ph sz="half" idx="2"/>
          </p:nvPr>
        </p:nvSpPr>
        <p:spPr/>
        <p:txBody>
          <a:bodyPr/>
          <a:lstStyle/>
          <a:p>
            <a:pPr marL="0" indent="0">
              <a:buNone/>
            </a:pPr>
            <a:r>
              <a:rPr lang="en-US" dirty="0" smtClean="0"/>
              <a:t>Regent Professor Emerita</a:t>
            </a:r>
          </a:p>
          <a:p>
            <a:pPr marL="0" indent="0">
              <a:buNone/>
            </a:pPr>
            <a:r>
              <a:rPr lang="en-US" dirty="0" smtClean="0"/>
              <a:t>Co-director, AVATAR</a:t>
            </a:r>
          </a:p>
          <a:p>
            <a:pPr marL="0" indent="0">
              <a:buNone/>
            </a:pPr>
            <a:r>
              <a:rPr lang="en-US" dirty="0" smtClean="0"/>
              <a:t>University of North Texas</a:t>
            </a:r>
          </a:p>
          <a:p>
            <a:pPr marL="0" indent="0">
              <a:buNone/>
            </a:pPr>
            <a:r>
              <a:rPr lang="en-US" dirty="0" smtClean="0"/>
              <a:t>Denton, TX</a:t>
            </a:r>
          </a:p>
          <a:p>
            <a:pPr marL="0" indent="0">
              <a:buNone/>
            </a:pPr>
            <a:r>
              <a:rPr lang="en-US" dirty="0" smtClean="0">
                <a:hlinkClick r:id="rId3"/>
              </a:rPr>
              <a:t>Mary_harris@unt.edu</a:t>
            </a:r>
            <a:endParaRPr lang="en-US" dirty="0" smtClean="0"/>
          </a:p>
          <a:p>
            <a:pPr marL="0" indent="0">
              <a:buNone/>
            </a:pPr>
            <a:r>
              <a:rPr lang="en-US" dirty="0" smtClean="0"/>
              <a:t>940 367-3026</a:t>
            </a:r>
            <a:endParaRPr lang="en-US" dirty="0"/>
          </a:p>
        </p:txBody>
      </p:sp>
      <p:sp>
        <p:nvSpPr>
          <p:cNvPr id="5" name="Text Placeholder 4"/>
          <p:cNvSpPr>
            <a:spLocks noGrp="1"/>
          </p:cNvSpPr>
          <p:nvPr>
            <p:ph type="body" sz="quarter" idx="3"/>
          </p:nvPr>
        </p:nvSpPr>
        <p:spPr/>
        <p:txBody>
          <a:bodyPr/>
          <a:lstStyle/>
          <a:p>
            <a:r>
              <a:rPr lang="en-US" dirty="0" smtClean="0"/>
              <a:t>M. Jean Keller</a:t>
            </a:r>
            <a:endParaRPr lang="en-US" dirty="0"/>
          </a:p>
        </p:txBody>
      </p:sp>
      <p:sp>
        <p:nvSpPr>
          <p:cNvPr id="6" name="Content Placeholder 5"/>
          <p:cNvSpPr>
            <a:spLocks noGrp="1"/>
          </p:cNvSpPr>
          <p:nvPr>
            <p:ph sz="quarter" idx="4"/>
          </p:nvPr>
        </p:nvSpPr>
        <p:spPr/>
        <p:txBody>
          <a:bodyPr/>
          <a:lstStyle/>
          <a:p>
            <a:pPr marL="0" indent="0">
              <a:buNone/>
            </a:pPr>
            <a:r>
              <a:rPr lang="en-US" dirty="0" smtClean="0"/>
              <a:t>Professor, Education</a:t>
            </a:r>
          </a:p>
          <a:p>
            <a:pPr marL="0" indent="0">
              <a:buNone/>
            </a:pPr>
            <a:r>
              <a:rPr lang="en-US" dirty="0" smtClean="0"/>
              <a:t>Director, AVATAR</a:t>
            </a:r>
          </a:p>
          <a:p>
            <a:pPr marL="0" indent="0">
              <a:buNone/>
            </a:pPr>
            <a:r>
              <a:rPr lang="en-US" dirty="0" smtClean="0"/>
              <a:t>University of North Texas</a:t>
            </a:r>
          </a:p>
          <a:p>
            <a:pPr marL="0" indent="0">
              <a:buNone/>
            </a:pPr>
            <a:r>
              <a:rPr lang="en-US" dirty="0" smtClean="0"/>
              <a:t>Denton, TX</a:t>
            </a:r>
          </a:p>
          <a:p>
            <a:pPr marL="0" indent="0">
              <a:buNone/>
            </a:pPr>
            <a:r>
              <a:rPr lang="en-US" dirty="0" smtClean="0">
                <a:hlinkClick r:id="rId4"/>
              </a:rPr>
              <a:t>Jean_keller@unt.edu</a:t>
            </a:r>
            <a:endParaRPr lang="en-US" dirty="0" smtClean="0"/>
          </a:p>
          <a:p>
            <a:pPr marL="0" indent="0">
              <a:buNone/>
            </a:pPr>
            <a:r>
              <a:rPr lang="en-US" dirty="0" smtClean="0"/>
              <a:t>940 565-3427</a:t>
            </a:r>
          </a:p>
        </p:txBody>
      </p:sp>
      <p:sp>
        <p:nvSpPr>
          <p:cNvPr id="9" name="Slide Number Placeholder 8"/>
          <p:cNvSpPr>
            <a:spLocks noGrp="1"/>
          </p:cNvSpPr>
          <p:nvPr>
            <p:ph type="sldNum" sz="quarter" idx="12"/>
          </p:nvPr>
        </p:nvSpPr>
        <p:spPr/>
        <p:txBody>
          <a:bodyPr/>
          <a:lstStyle/>
          <a:p>
            <a:fld id="{A79836AA-2E5C-4B78-BCFE-529AC8470618}" type="slidenum">
              <a:rPr lang="en-US" smtClean="0"/>
              <a:pPr/>
              <a:t>42</a:t>
            </a:fld>
            <a:endParaRPr lang="en-US" dirty="0"/>
          </a:p>
        </p:txBody>
      </p:sp>
      <p:sp>
        <p:nvSpPr>
          <p:cNvPr id="10" name="Footer Placeholder 9"/>
          <p:cNvSpPr>
            <a:spLocks noGrp="1"/>
          </p:cNvSpPr>
          <p:nvPr>
            <p:ph type="ftr" sz="quarter" idx="11"/>
          </p:nvPr>
        </p:nvSpPr>
        <p:spPr/>
        <p:txBody>
          <a:bodyPr/>
          <a:lstStyle/>
          <a:p>
            <a:r>
              <a:rPr lang="en-US" smtClean="0"/>
              <a:t>http://untavatar.org</a:t>
            </a:r>
            <a:endParaRPr lang="en-US" dirty="0"/>
          </a:p>
        </p:txBody>
      </p:sp>
    </p:spTree>
    <p:extLst>
      <p:ext uri="{BB962C8B-B14F-4D97-AF65-F5344CB8AC3E}">
        <p14:creationId xmlns:p14="http://schemas.microsoft.com/office/powerpoint/2010/main" val="3737542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Overview</a:t>
            </a:r>
            <a:endParaRPr lang="en-US" dirty="0"/>
          </a:p>
        </p:txBody>
      </p:sp>
      <p:sp>
        <p:nvSpPr>
          <p:cNvPr id="3" name="Content Placeholder 2"/>
          <p:cNvSpPr>
            <a:spLocks noGrp="1"/>
          </p:cNvSpPr>
          <p:nvPr>
            <p:ph idx="1"/>
          </p:nvPr>
        </p:nvSpPr>
        <p:spPr/>
        <p:txBody>
          <a:bodyPr>
            <a:normAutofit/>
          </a:bodyPr>
          <a:lstStyle/>
          <a:p>
            <a:pPr>
              <a:buFont typeface="+mj-lt"/>
              <a:buAutoNum type="arabicPeriod"/>
            </a:pPr>
            <a:r>
              <a:rPr lang="en-US" sz="2800" b="1" dirty="0" smtClean="0"/>
              <a:t>National and state trends compel attention to family engagement</a:t>
            </a:r>
          </a:p>
          <a:p>
            <a:pPr>
              <a:buFont typeface="+mj-lt"/>
              <a:buAutoNum type="arabicPeriod"/>
            </a:pPr>
            <a:r>
              <a:rPr lang="en-US" sz="2800" b="1" dirty="0" smtClean="0"/>
              <a:t>Status of family engagement within teacher education</a:t>
            </a:r>
          </a:p>
          <a:p>
            <a:pPr>
              <a:buFont typeface="+mj-lt"/>
              <a:buAutoNum type="arabicPeriod"/>
            </a:pPr>
            <a:r>
              <a:rPr lang="en-US" sz="2800" b="1" dirty="0" smtClean="0"/>
              <a:t>Actions to prepare teachers to engage families </a:t>
            </a:r>
            <a:r>
              <a:rPr lang="en-US" sz="2800" b="1" u="sng" dirty="0" smtClean="0"/>
              <a:t>now</a:t>
            </a:r>
            <a:r>
              <a:rPr lang="en-US" sz="2800" b="1" dirty="0" smtClean="0"/>
              <a:t>!</a:t>
            </a:r>
            <a:endParaRPr lang="en-US" sz="2800" dirty="0"/>
          </a:p>
        </p:txBody>
      </p:sp>
      <p:sp>
        <p:nvSpPr>
          <p:cNvPr id="6" name="Text Placeholder 5"/>
          <p:cNvSpPr>
            <a:spLocks noGrp="1"/>
          </p:cNvSpPr>
          <p:nvPr>
            <p:ph type="body" sz="quarter" idx="13"/>
          </p:nvPr>
        </p:nvSpPr>
        <p:spPr/>
        <p:txBody>
          <a:bodyPr>
            <a:normAutofit fontScale="62500" lnSpcReduction="20000"/>
          </a:bodyPr>
          <a:lstStyle/>
          <a:p>
            <a:r>
              <a:rPr lang="en-US" dirty="0">
                <a:solidFill>
                  <a:srgbClr val="C00000"/>
                </a:solidFill>
              </a:rPr>
              <a:t>http://untavatar.org</a:t>
            </a:r>
          </a:p>
          <a:p>
            <a:endParaRPr lang="en-US" dirty="0"/>
          </a:p>
        </p:txBody>
      </p:sp>
      <p:sp>
        <p:nvSpPr>
          <p:cNvPr id="7" name="Slide Number Placeholder 6"/>
          <p:cNvSpPr>
            <a:spLocks noGrp="1"/>
          </p:cNvSpPr>
          <p:nvPr>
            <p:ph type="sldNum" sz="quarter" idx="12"/>
          </p:nvPr>
        </p:nvSpPr>
        <p:spPr/>
        <p:txBody>
          <a:bodyPr/>
          <a:lstStyle/>
          <a:p>
            <a:fld id="{A79836AA-2E5C-4B78-BCFE-529AC8470618}" type="slidenum">
              <a:rPr lang="en-US" smtClean="0"/>
              <a:pPr/>
              <a:t>5</a:t>
            </a:fld>
            <a:endParaRPr lang="en-US" dirty="0"/>
          </a:p>
        </p:txBody>
      </p:sp>
    </p:spTree>
    <p:extLst>
      <p:ext uri="{BB962C8B-B14F-4D97-AF65-F5344CB8AC3E}">
        <p14:creationId xmlns:p14="http://schemas.microsoft.com/office/powerpoint/2010/main" val="1071887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1295400"/>
            <a:ext cx="3130006" cy="3982531"/>
          </a:xfrm>
        </p:spPr>
        <p:txBody>
          <a:bodyPr/>
          <a:lstStyle/>
          <a:p>
            <a:r>
              <a:rPr lang="en-US" b="1" dirty="0" smtClean="0"/>
              <a:t>National Imperatives for Family Engagement</a:t>
            </a:r>
            <a:endParaRPr lang="en-US" b="1" dirty="0"/>
          </a:p>
        </p:txBody>
      </p:sp>
      <p:graphicFrame>
        <p:nvGraphicFramePr>
          <p:cNvPr id="3" name="Table 2"/>
          <p:cNvGraphicFramePr>
            <a:graphicFrameLocks noGrp="1"/>
          </p:cNvGraphicFramePr>
          <p:nvPr/>
        </p:nvGraphicFramePr>
        <p:xfrm>
          <a:off x="1295400" y="37642800"/>
          <a:ext cx="615440" cy="36173664"/>
        </p:xfrm>
        <a:graphic>
          <a:graphicData uri="http://schemas.openxmlformats.org/drawingml/2006/table">
            <a:tbl>
              <a:tblPr firstRow="1" firstCol="1" bandRow="1">
                <a:tableStyleId>{5C22544A-7EE6-4342-B048-85BDC9FD1C3A}</a:tableStyleId>
              </a:tblPr>
              <a:tblGrid>
                <a:gridCol w="123088"/>
                <a:gridCol w="123088"/>
                <a:gridCol w="123088"/>
                <a:gridCol w="123088"/>
                <a:gridCol w="123088"/>
              </a:tblGrid>
              <a:tr h="0">
                <a:tc>
                  <a:txBody>
                    <a:bodyPr/>
                    <a:lstStyle/>
                    <a:p>
                      <a:pPr marL="0" marR="0">
                        <a:lnSpc>
                          <a:spcPct val="115000"/>
                        </a:lnSpc>
                        <a:spcBef>
                          <a:spcPts val="0"/>
                        </a:spcBef>
                        <a:spcAft>
                          <a:spcPts val="0"/>
                        </a:spcAft>
                      </a:pPr>
                      <a:r>
                        <a:rPr lang="en-US" sz="800" dirty="0">
                          <a:effectLst/>
                        </a:rPr>
                        <a:t>Name (include yourself)</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District/University/Workforce or P-16 Council</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dirty="0">
                          <a:effectLst/>
                        </a:rPr>
                        <a:t>Title/Position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dirty="0">
                          <a:effectLst/>
                        </a:rPr>
                        <a:t>Phone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LaShonda Evans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Region 4 ESC</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Education Specialist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2"/>
                        </a:rPr>
                        <a:t>lashonda.evans@esc4.net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713-744-6380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June Giddings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GCPASS/Houston A+ Challenge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Director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3"/>
                        </a:rPr>
                        <a:t>jgiddings@houstonaplus.org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713-658-1881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Cynthia Williams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Spring ISD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CTE Director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4"/>
                        </a:rPr>
                        <a:t>cynthiaw@springisd.org</a:t>
                      </a: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281-891-6200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Tiffany Rhodriquez</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Spring ISD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Guidance &amp; Counseling Director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5"/>
                        </a:rPr>
                        <a:t>trhodri@springisd.org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281-891-6368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Beth Gilleland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Klein ISD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Student Support Services Officer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6"/>
                        </a:rPr>
                        <a:t>egilleland@kleinisd.net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832-249-4319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Michelle McCharen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Klein ISD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College &amp; Career Readiness Counselor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7"/>
                        </a:rPr>
                        <a:t>mmcharen@kleinisd.net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281-467-3192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Brian Reeves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Lone Star University Park</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English Department Chair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8"/>
                        </a:rPr>
                        <a:t>Brian.L.Reeves@lonestar.edu</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281-290-3749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Martha Donnelly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Lone Star University Park</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Math Department Chair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9"/>
                        </a:rPr>
                        <a:t>Martha.E.Donnelly@lonestar.edu</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dirty="0">
                          <a:effectLst/>
                        </a:rPr>
                        <a:t>281-290-5053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bl>
          </a:graphicData>
        </a:graphic>
      </p:graphicFrame>
      <p:sp>
        <p:nvSpPr>
          <p:cNvPr id="6" name="Rectangle 1"/>
          <p:cNvSpPr>
            <a:spLocks noChangeArrowheads="1"/>
          </p:cNvSpPr>
          <p:nvPr/>
        </p:nvSpPr>
        <p:spPr bwMode="auto">
          <a:xfrm>
            <a:off x="866775" y="34829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Slide Number Placeholder 6"/>
          <p:cNvSpPr>
            <a:spLocks noGrp="1"/>
          </p:cNvSpPr>
          <p:nvPr>
            <p:ph type="sldNum" sz="quarter" idx="12"/>
          </p:nvPr>
        </p:nvSpPr>
        <p:spPr/>
        <p:txBody>
          <a:bodyPr/>
          <a:lstStyle/>
          <a:p>
            <a:fld id="{A79836AA-2E5C-4B78-BCFE-529AC8470618}" type="slidenum">
              <a:rPr lang="en-US" smtClean="0"/>
              <a:pPr/>
              <a:t>6</a:t>
            </a:fld>
            <a:endParaRPr lang="en-US" dirty="0"/>
          </a:p>
        </p:txBody>
      </p:sp>
      <p:pic>
        <p:nvPicPr>
          <p:cNvPr id="1028" name="Picture 4" descr="http://fscomps.fotosearch.com/bigcomps/CSP/CSP202/k2029174.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8200" y="2895600"/>
            <a:ext cx="4404721" cy="295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006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 and Consistent Research</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7</a:t>
            </a:fld>
            <a:endParaRPr lang="en-US" dirty="0"/>
          </a:p>
        </p:txBody>
      </p:sp>
      <p:sp>
        <p:nvSpPr>
          <p:cNvPr id="5" name="Text Placeholder 4"/>
          <p:cNvSpPr>
            <a:spLocks noGrp="1"/>
          </p:cNvSpPr>
          <p:nvPr>
            <p:ph type="body" sz="quarter" idx="13"/>
          </p:nvPr>
        </p:nvSpPr>
        <p:spPr>
          <a:xfrm>
            <a:off x="685800" y="6324600"/>
            <a:ext cx="2819400" cy="277812"/>
          </a:xfrm>
        </p:spPr>
        <p:txBody>
          <a:bodyPr>
            <a:normAutofit fontScale="85000" lnSpcReduction="20000"/>
          </a:bodyPr>
          <a:lstStyle/>
          <a:p>
            <a:endParaRPr lang="en-US" dirty="0">
              <a:solidFill>
                <a:srgbClr val="C00000"/>
              </a:solidFill>
            </a:endParaRPr>
          </a:p>
        </p:txBody>
      </p:sp>
      <p:pic>
        <p:nvPicPr>
          <p:cNvPr id="3074" name="Picture 2" descr="Picture of Publication Cov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2286000"/>
            <a:ext cx="3013869" cy="389853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114800" y="2637882"/>
            <a:ext cx="4572000" cy="3194721"/>
          </a:xfrm>
          <a:prstGeom prst="rect">
            <a:avLst/>
          </a:prstGeom>
        </p:spPr>
        <p:txBody>
          <a:bodyPr>
            <a:spAutoFit/>
          </a:bodyPr>
          <a:lstStyle/>
          <a:p>
            <a:pPr>
              <a:lnSpc>
                <a:spcPct val="90000"/>
              </a:lnSpc>
            </a:pPr>
            <a:r>
              <a:rPr lang="en-US" altLang="en-US" sz="2800" b="1" i="1" dirty="0"/>
              <a:t>The evidence is now beyond dispute.  When parents are involved in their children’s education at home their children do better in school.</a:t>
            </a:r>
          </a:p>
          <a:p>
            <a:pPr>
              <a:lnSpc>
                <a:spcPct val="90000"/>
              </a:lnSpc>
            </a:pPr>
            <a:endParaRPr lang="en-US" altLang="en-US" sz="2800" b="1" i="1" dirty="0"/>
          </a:p>
          <a:p>
            <a:pPr>
              <a:lnSpc>
                <a:spcPct val="90000"/>
              </a:lnSpc>
            </a:pPr>
            <a:r>
              <a:rPr lang="en-US" altLang="en-US" sz="2800" i="1" dirty="0"/>
              <a:t>			</a:t>
            </a:r>
            <a:endParaRPr lang="en-US" altLang="en-US" sz="2800" dirty="0"/>
          </a:p>
        </p:txBody>
      </p:sp>
    </p:spTree>
    <p:extLst>
      <p:ext uri="{BB962C8B-B14F-4D97-AF65-F5344CB8AC3E}">
        <p14:creationId xmlns:p14="http://schemas.microsoft.com/office/powerpoint/2010/main" val="717013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National Organization</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8</a:t>
            </a:fld>
            <a:endParaRPr lang="en-US" dirty="0"/>
          </a:p>
        </p:txBody>
      </p:sp>
      <p:sp>
        <p:nvSpPr>
          <p:cNvPr id="5" name="Text Placeholder 4"/>
          <p:cNvSpPr>
            <a:spLocks noGrp="1"/>
          </p:cNvSpPr>
          <p:nvPr>
            <p:ph type="body" sz="quarter" idx="13"/>
          </p:nvPr>
        </p:nvSpPr>
        <p:spPr>
          <a:xfrm>
            <a:off x="866441" y="6187824"/>
            <a:ext cx="2714959" cy="277812"/>
          </a:xfrm>
        </p:spPr>
        <p:txBody>
          <a:bodyPr>
            <a:normAutofit fontScale="85000" lnSpcReduction="20000"/>
          </a:bodyPr>
          <a:lstStyle/>
          <a:p>
            <a:endParaRPr lang="en-US" dirty="0">
              <a:solidFill>
                <a:srgbClr val="C00000"/>
              </a:solidFill>
            </a:endParaRPr>
          </a:p>
        </p:txBody>
      </p:sp>
      <p:pic>
        <p:nvPicPr>
          <p:cNvPr id="4098" name="Picture 2" descr="https://pbs.twimg.com/profile_images/492657272632250369/VMwYdKsk.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4456" y="2286000"/>
            <a:ext cx="3530600" cy="3530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166286" y="2723090"/>
            <a:ext cx="3487616" cy="923330"/>
          </a:xfrm>
          <a:prstGeom prst="rect">
            <a:avLst/>
          </a:prstGeom>
          <a:noFill/>
        </p:spPr>
        <p:txBody>
          <a:bodyPr wrap="square" rtlCol="0">
            <a:spAutoFit/>
          </a:bodyPr>
          <a:lstStyle/>
          <a:p>
            <a:r>
              <a:rPr lang="en-US" b="1" dirty="0" smtClean="0"/>
              <a:t>National Association for Family, School, and Community Engagement</a:t>
            </a:r>
            <a:endParaRPr lang="en-US" b="1" dirty="0"/>
          </a:p>
        </p:txBody>
      </p:sp>
      <p:sp>
        <p:nvSpPr>
          <p:cNvPr id="7" name="TextBox 6"/>
          <p:cNvSpPr txBox="1"/>
          <p:nvPr/>
        </p:nvSpPr>
        <p:spPr>
          <a:xfrm>
            <a:off x="4267200" y="3850437"/>
            <a:ext cx="3048000" cy="1938992"/>
          </a:xfrm>
          <a:prstGeom prst="rect">
            <a:avLst/>
          </a:prstGeom>
          <a:noFill/>
        </p:spPr>
        <p:txBody>
          <a:bodyPr wrap="square" rtlCol="0">
            <a:spAutoFit/>
          </a:bodyPr>
          <a:lstStyle/>
          <a:p>
            <a:r>
              <a:rPr lang="en-US" sz="1200" dirty="0" smtClean="0"/>
              <a:t>Supported by</a:t>
            </a:r>
          </a:p>
          <a:p>
            <a:r>
              <a:rPr lang="en-US" sz="1200" dirty="0" smtClean="0"/>
              <a:t>W. K. Kellogg Foundation</a:t>
            </a:r>
          </a:p>
          <a:p>
            <a:r>
              <a:rPr lang="en-US" sz="1200" dirty="0" err="1" smtClean="0"/>
              <a:t>Heising</a:t>
            </a:r>
            <a:r>
              <a:rPr lang="en-US" sz="1200" dirty="0" smtClean="0"/>
              <a:t> Simon Foundation</a:t>
            </a:r>
          </a:p>
          <a:p>
            <a:r>
              <a:rPr lang="en-US" sz="1200" dirty="0" smtClean="0"/>
              <a:t>Heinz Foundation</a:t>
            </a:r>
          </a:p>
          <a:p>
            <a:r>
              <a:rPr lang="en-US" sz="1200" dirty="0" smtClean="0"/>
              <a:t>HSC Foundation</a:t>
            </a:r>
          </a:p>
          <a:p>
            <a:r>
              <a:rPr lang="en-US" sz="1200" dirty="0" err="1" smtClean="0"/>
              <a:t>Mitsubishu</a:t>
            </a:r>
            <a:r>
              <a:rPr lang="en-US" sz="1200" dirty="0" smtClean="0"/>
              <a:t> Electric America Foundation</a:t>
            </a:r>
          </a:p>
          <a:p>
            <a:r>
              <a:rPr lang="en-US" sz="1200" dirty="0" smtClean="0"/>
              <a:t>Casey Foundation</a:t>
            </a:r>
          </a:p>
          <a:p>
            <a:r>
              <a:rPr lang="en-US" sz="1200" dirty="0" err="1" smtClean="0"/>
              <a:t>Flamboyan</a:t>
            </a:r>
            <a:r>
              <a:rPr lang="en-US" sz="1200" dirty="0" smtClean="0"/>
              <a:t> Foundation</a:t>
            </a:r>
          </a:p>
          <a:p>
            <a:r>
              <a:rPr lang="en-US" sz="1200" dirty="0" smtClean="0"/>
              <a:t>Annenberg Institute for Ed. Reform</a:t>
            </a:r>
            <a:endParaRPr lang="en-US" sz="1200" dirty="0"/>
          </a:p>
        </p:txBody>
      </p:sp>
    </p:spTree>
    <p:extLst>
      <p:ext uri="{BB962C8B-B14F-4D97-AF65-F5344CB8AC3E}">
        <p14:creationId xmlns:p14="http://schemas.microsoft.com/office/powerpoint/2010/main" val="82628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Capacity Building Framework supporting ESEA</a:t>
            </a:r>
            <a:endParaRPr lang="en-US" dirty="0"/>
          </a:p>
        </p:txBody>
      </p:sp>
      <p:sp>
        <p:nvSpPr>
          <p:cNvPr id="4" name="Text Placeholder 3"/>
          <p:cNvSpPr>
            <a:spLocks noGrp="1"/>
          </p:cNvSpPr>
          <p:nvPr>
            <p:ph type="body" sz="quarter" idx="13"/>
          </p:nvPr>
        </p:nvSpPr>
        <p:spPr/>
        <p:txBody>
          <a:bodyPr>
            <a:normAutofit fontScale="62500" lnSpcReduction="20000"/>
          </a:bodyPr>
          <a:lstStyle/>
          <a:p>
            <a:r>
              <a:rPr lang="en-US" dirty="0">
                <a:solidFill>
                  <a:srgbClr val="C00000"/>
                </a:solidFill>
              </a:rPr>
              <a:t>http://untavatar.org</a:t>
            </a:r>
          </a:p>
        </p:txBody>
      </p:sp>
      <p:pic>
        <p:nvPicPr>
          <p:cNvPr id="14338" name="Picture 2" descr="Consectetur adipiscing el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2286000"/>
            <a:ext cx="5029341" cy="27902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38200" y="5105400"/>
            <a:ext cx="7315200" cy="369332"/>
          </a:xfrm>
          <a:prstGeom prst="rect">
            <a:avLst/>
          </a:prstGeom>
        </p:spPr>
        <p:txBody>
          <a:bodyPr wrap="square">
            <a:spAutoFit/>
          </a:bodyPr>
          <a:lstStyle/>
          <a:p>
            <a:r>
              <a:rPr lang="en-US" dirty="0">
                <a:hlinkClick r:id="rId3"/>
              </a:rPr>
              <a:t>http://teacher.scholastic.com/products/face/framework.html</a:t>
            </a:r>
            <a:endParaRPr lang="en-US" dirty="0"/>
          </a:p>
        </p:txBody>
      </p:sp>
      <p:sp>
        <p:nvSpPr>
          <p:cNvPr id="6" name="Slide Number Placeholder 5"/>
          <p:cNvSpPr>
            <a:spLocks noGrp="1"/>
          </p:cNvSpPr>
          <p:nvPr>
            <p:ph type="sldNum" sz="quarter" idx="12"/>
          </p:nvPr>
        </p:nvSpPr>
        <p:spPr/>
        <p:txBody>
          <a:bodyPr/>
          <a:lstStyle/>
          <a:p>
            <a:fld id="{A79836AA-2E5C-4B78-BCFE-529AC8470618}" type="slidenum">
              <a:rPr lang="en-US" smtClean="0"/>
              <a:pPr/>
              <a:t>9</a:t>
            </a:fld>
            <a:endParaRPr lang="en-US" dirty="0"/>
          </a:p>
        </p:txBody>
      </p:sp>
    </p:spTree>
    <p:extLst>
      <p:ext uri="{BB962C8B-B14F-4D97-AF65-F5344CB8AC3E}">
        <p14:creationId xmlns:p14="http://schemas.microsoft.com/office/powerpoint/2010/main" val="34730322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5626</TotalTime>
  <Words>2147</Words>
  <Application>Microsoft Office PowerPoint</Application>
  <PresentationFormat>On-screen Show (4:3)</PresentationFormat>
  <Paragraphs>354</Paragraphs>
  <Slides>42</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Adobe Gurmukhi</vt:lpstr>
      <vt:lpstr>Arial</vt:lpstr>
      <vt:lpstr>Bodoni MT Black</vt:lpstr>
      <vt:lpstr>Calibri</vt:lpstr>
      <vt:lpstr>Century Gothic</vt:lpstr>
      <vt:lpstr>Felix Titling</vt:lpstr>
      <vt:lpstr>Times New Roman</vt:lpstr>
      <vt:lpstr>Wingdings</vt:lpstr>
      <vt:lpstr>Wingdings 3</vt:lpstr>
      <vt:lpstr>Ion Boardroom</vt:lpstr>
      <vt:lpstr>The Time Is Now  for Family and Community Engagement CSOTTE Teacher Education Conference October 27, 2015 Frisco, Texas</vt:lpstr>
      <vt:lpstr>What is AVATAR?</vt:lpstr>
      <vt:lpstr>PowerPoint Presentation</vt:lpstr>
      <vt:lpstr>PowerPoint Presentation</vt:lpstr>
      <vt:lpstr>Presentation Overview</vt:lpstr>
      <vt:lpstr>National Imperatives for Family Engagement</vt:lpstr>
      <vt:lpstr>Clear and Consistent Research</vt:lpstr>
      <vt:lpstr>A New National Organization</vt:lpstr>
      <vt:lpstr>Dual Capacity Building Framework supporting ESEA</vt:lpstr>
      <vt:lpstr> Acknowledged foundational work in this area provided by</vt:lpstr>
      <vt:lpstr>Acknowledged practices developed through</vt:lpstr>
      <vt:lpstr>The Federal Imperative:</vt:lpstr>
      <vt:lpstr>Texas  Imperatives for  Family Engagement, 2013-15 </vt:lpstr>
      <vt:lpstr>Fundamental Provisions: Texas Education Code 26: Ch. 2</vt:lpstr>
      <vt:lpstr>House Bill 5: Provisions that Call for Engaged Families </vt:lpstr>
      <vt:lpstr>New Texas High School Graduation Requirements </vt:lpstr>
      <vt:lpstr>Provision 1:  Endorsements with Options Selected Initially by Eighth Graders with Parental Consent</vt:lpstr>
      <vt:lpstr>Provision 2: Options may include Locally Developed CTE Courses/Activities</vt:lpstr>
      <vt:lpstr>Provision 3: College Preparatory Courses (CPCs)</vt:lpstr>
      <vt:lpstr>Provision 4: TEC 39.0545</vt:lpstr>
      <vt:lpstr>How are districts addressing state’s focus on family engagement?</vt:lpstr>
      <vt:lpstr>Statewide Focus on Family Support through Generation Texas (GenTX)</vt:lpstr>
      <vt:lpstr>Status of  Family Engagement within Teacher Education</vt:lpstr>
      <vt:lpstr>2004</vt:lpstr>
      <vt:lpstr>2005</vt:lpstr>
      <vt:lpstr>2006</vt:lpstr>
      <vt:lpstr>2011</vt:lpstr>
      <vt:lpstr>2013</vt:lpstr>
      <vt:lpstr>Actions to Prepare Teachers to Engage Families NOW</vt:lpstr>
      <vt:lpstr>Program Mission and Vision</vt:lpstr>
      <vt:lpstr>For Early Professional Experiences and Assignments Develop Curriculum that will:</vt:lpstr>
      <vt:lpstr>For Early Professional Experiences and Assignments Develop Curriculum that will:</vt:lpstr>
      <vt:lpstr>Extra-curricular and Service Learning</vt:lpstr>
      <vt:lpstr>Select Partner Schools that:</vt:lpstr>
      <vt:lpstr>Early Field Experiences</vt:lpstr>
      <vt:lpstr>Clinical Experiences</vt:lpstr>
      <vt:lpstr>Roles for Teacher Candidates: Back to School Fair, United Way of Denton County</vt:lpstr>
      <vt:lpstr>Roles for Teacher Candidates: Supporting college and career readiness</vt:lpstr>
      <vt:lpstr>Roles for Teacher Candidate: G-Force and Advise Texas</vt:lpstr>
      <vt:lpstr>How do you/could you engage teacher candidates with families and communities? Which practices have potential for dual capacity building?</vt:lpstr>
      <vt:lpstr>Looking for resources? Check out http://ntrp16.org/gentx</vt:lpstr>
      <vt:lpstr>Presenters</vt:lpstr>
    </vt:vector>
  </TitlesOfParts>
  <Company>University of North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One</dc:title>
  <dc:creator>Summer</dc:creator>
  <cp:lastModifiedBy>Basey, Melodie</cp:lastModifiedBy>
  <cp:revision>391</cp:revision>
  <cp:lastPrinted>2012-10-09T01:20:27Z</cp:lastPrinted>
  <dcterms:created xsi:type="dcterms:W3CDTF">2012-08-21T16:02:43Z</dcterms:created>
  <dcterms:modified xsi:type="dcterms:W3CDTF">2016-09-07T15:20:45Z</dcterms:modified>
</cp:coreProperties>
</file>