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Lst>
  <p:notesMasterIdLst>
    <p:notesMasterId r:id="rId49"/>
  </p:notesMasterIdLst>
  <p:sldIdLst>
    <p:sldId id="256" r:id="rId2"/>
    <p:sldId id="417" r:id="rId3"/>
    <p:sldId id="430" r:id="rId4"/>
    <p:sldId id="481" r:id="rId5"/>
    <p:sldId id="482" r:id="rId6"/>
    <p:sldId id="480" r:id="rId7"/>
    <p:sldId id="432" r:id="rId8"/>
    <p:sldId id="431" r:id="rId9"/>
    <p:sldId id="456" r:id="rId10"/>
    <p:sldId id="442" r:id="rId11"/>
    <p:sldId id="419" r:id="rId12"/>
    <p:sldId id="437" r:id="rId13"/>
    <p:sldId id="457" r:id="rId14"/>
    <p:sldId id="483" r:id="rId15"/>
    <p:sldId id="484" r:id="rId16"/>
    <p:sldId id="485" r:id="rId17"/>
    <p:sldId id="486" r:id="rId18"/>
    <p:sldId id="487" r:id="rId19"/>
    <p:sldId id="488" r:id="rId20"/>
    <p:sldId id="489" r:id="rId21"/>
    <p:sldId id="490" r:id="rId22"/>
    <p:sldId id="491" r:id="rId23"/>
    <p:sldId id="492" r:id="rId24"/>
    <p:sldId id="493" r:id="rId25"/>
    <p:sldId id="494" r:id="rId26"/>
    <p:sldId id="495" r:id="rId27"/>
    <p:sldId id="496" r:id="rId28"/>
    <p:sldId id="497" r:id="rId29"/>
    <p:sldId id="498" r:id="rId30"/>
    <p:sldId id="499" r:id="rId31"/>
    <p:sldId id="500" r:id="rId32"/>
    <p:sldId id="501" r:id="rId33"/>
    <p:sldId id="502" r:id="rId34"/>
    <p:sldId id="503" r:id="rId35"/>
    <p:sldId id="504" r:id="rId36"/>
    <p:sldId id="505" r:id="rId37"/>
    <p:sldId id="506" r:id="rId38"/>
    <p:sldId id="507" r:id="rId39"/>
    <p:sldId id="508" r:id="rId40"/>
    <p:sldId id="509" r:id="rId41"/>
    <p:sldId id="510" r:id="rId42"/>
    <p:sldId id="511" r:id="rId43"/>
    <p:sldId id="512" r:id="rId44"/>
    <p:sldId id="513" r:id="rId45"/>
    <p:sldId id="514" r:id="rId46"/>
    <p:sldId id="515" r:id="rId47"/>
    <p:sldId id="440"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A9A9"/>
    <a:srgbClr val="FFFFFF"/>
    <a:srgbClr val="722A28"/>
    <a:srgbClr val="FFD757"/>
    <a:srgbClr val="DAA600"/>
    <a:srgbClr val="A6CE28"/>
    <a:srgbClr val="349C4D"/>
    <a:srgbClr val="8EB022"/>
    <a:srgbClr val="3B16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71" autoAdjust="0"/>
    <p:restoredTop sz="88933" autoAdjust="0"/>
  </p:normalViewPr>
  <p:slideViewPr>
    <p:cSldViewPr>
      <p:cViewPr varScale="1">
        <p:scale>
          <a:sx n="133" d="100"/>
          <a:sy n="133" d="100"/>
        </p:scale>
        <p:origin x="438" y="12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6D5796A-7CDB-40B9-A11F-D421A28B91ED}" type="datetimeFigureOut">
              <a:rPr lang="en-US" smtClean="0"/>
              <a:pPr/>
              <a:t>2/11/2016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79ACFD8-91C1-4EFF-B273-5897C9E97F7B}" type="slidenum">
              <a:rPr lang="en-US" smtClean="0"/>
              <a:pPr/>
              <a:t>‹#›</a:t>
            </a:fld>
            <a:endParaRPr lang="en-US" dirty="0"/>
          </a:p>
        </p:txBody>
      </p:sp>
    </p:spTree>
    <p:extLst>
      <p:ext uri="{BB962C8B-B14F-4D97-AF65-F5344CB8AC3E}">
        <p14:creationId xmlns:p14="http://schemas.microsoft.com/office/powerpoint/2010/main" val="1649112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a:t>
            </a:fld>
            <a:endParaRPr lang="en-US" dirty="0"/>
          </a:p>
        </p:txBody>
      </p:sp>
    </p:spTree>
    <p:extLst>
      <p:ext uri="{BB962C8B-B14F-4D97-AF65-F5344CB8AC3E}">
        <p14:creationId xmlns:p14="http://schemas.microsoft.com/office/powerpoint/2010/main" val="669365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42</a:t>
            </a:fld>
            <a:endParaRPr lang="en-US" dirty="0"/>
          </a:p>
        </p:txBody>
      </p:sp>
    </p:spTree>
    <p:extLst>
      <p:ext uri="{BB962C8B-B14F-4D97-AF65-F5344CB8AC3E}">
        <p14:creationId xmlns:p14="http://schemas.microsoft.com/office/powerpoint/2010/main" val="1787150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43</a:t>
            </a:fld>
            <a:endParaRPr lang="en-US" dirty="0"/>
          </a:p>
        </p:txBody>
      </p:sp>
    </p:spTree>
    <p:extLst>
      <p:ext uri="{BB962C8B-B14F-4D97-AF65-F5344CB8AC3E}">
        <p14:creationId xmlns:p14="http://schemas.microsoft.com/office/powerpoint/2010/main" val="2029716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4</a:t>
            </a:fld>
            <a:endParaRPr lang="en-US" dirty="0"/>
          </a:p>
        </p:txBody>
      </p:sp>
    </p:spTree>
    <p:extLst>
      <p:ext uri="{BB962C8B-B14F-4D97-AF65-F5344CB8AC3E}">
        <p14:creationId xmlns:p14="http://schemas.microsoft.com/office/powerpoint/2010/main" val="206582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5</a:t>
            </a:fld>
            <a:endParaRPr lang="en-US" dirty="0"/>
          </a:p>
        </p:txBody>
      </p:sp>
    </p:spTree>
    <p:extLst>
      <p:ext uri="{BB962C8B-B14F-4D97-AF65-F5344CB8AC3E}">
        <p14:creationId xmlns:p14="http://schemas.microsoft.com/office/powerpoint/2010/main" val="2786090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7</a:t>
            </a:fld>
            <a:endParaRPr lang="en-US" dirty="0"/>
          </a:p>
        </p:txBody>
      </p:sp>
    </p:spTree>
    <p:extLst>
      <p:ext uri="{BB962C8B-B14F-4D97-AF65-F5344CB8AC3E}">
        <p14:creationId xmlns:p14="http://schemas.microsoft.com/office/powerpoint/2010/main" val="559990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8</a:t>
            </a:fld>
            <a:endParaRPr lang="en-US" dirty="0"/>
          </a:p>
        </p:txBody>
      </p:sp>
    </p:spTree>
    <p:extLst>
      <p:ext uri="{BB962C8B-B14F-4D97-AF65-F5344CB8AC3E}">
        <p14:creationId xmlns:p14="http://schemas.microsoft.com/office/powerpoint/2010/main" val="81722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11</a:t>
            </a:fld>
            <a:endParaRPr lang="en-US" dirty="0"/>
          </a:p>
        </p:txBody>
      </p:sp>
    </p:spTree>
    <p:extLst>
      <p:ext uri="{BB962C8B-B14F-4D97-AF65-F5344CB8AC3E}">
        <p14:creationId xmlns:p14="http://schemas.microsoft.com/office/powerpoint/2010/main" val="2605713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xfrm>
            <a:off x="1589088" y="457200"/>
            <a:ext cx="3981450" cy="29876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spcBef>
                <a:spcPct val="0"/>
              </a:spcBef>
            </a:pPr>
            <a:endParaRPr lang="en-US" sz="1400" b="1" dirty="0"/>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812" indent="-285697">
              <a:defRPr>
                <a:solidFill>
                  <a:schemeClr val="tx1"/>
                </a:solidFill>
                <a:latin typeface="Arial" pitchFamily="34" charset="0"/>
              </a:defRPr>
            </a:lvl2pPr>
            <a:lvl3pPr marL="1142790" indent="-228558">
              <a:defRPr>
                <a:solidFill>
                  <a:schemeClr val="tx1"/>
                </a:solidFill>
                <a:latin typeface="Arial" pitchFamily="34" charset="0"/>
              </a:defRPr>
            </a:lvl3pPr>
            <a:lvl4pPr marL="1599906" indent="-228558">
              <a:defRPr>
                <a:solidFill>
                  <a:schemeClr val="tx1"/>
                </a:solidFill>
                <a:latin typeface="Arial" pitchFamily="34" charset="0"/>
              </a:defRPr>
            </a:lvl4pPr>
            <a:lvl5pPr marL="2057020" indent="-228558">
              <a:defRPr>
                <a:solidFill>
                  <a:schemeClr val="tx1"/>
                </a:solidFill>
                <a:latin typeface="Arial" pitchFamily="34" charset="0"/>
              </a:defRPr>
            </a:lvl5pPr>
            <a:lvl6pPr marL="2514135" indent="-228558" fontAlgn="base">
              <a:spcBef>
                <a:spcPct val="0"/>
              </a:spcBef>
              <a:spcAft>
                <a:spcPct val="0"/>
              </a:spcAft>
              <a:defRPr>
                <a:solidFill>
                  <a:schemeClr val="tx1"/>
                </a:solidFill>
                <a:latin typeface="Arial" pitchFamily="34" charset="0"/>
              </a:defRPr>
            </a:lvl6pPr>
            <a:lvl7pPr marL="2971250" indent="-228558" fontAlgn="base">
              <a:spcBef>
                <a:spcPct val="0"/>
              </a:spcBef>
              <a:spcAft>
                <a:spcPct val="0"/>
              </a:spcAft>
              <a:defRPr>
                <a:solidFill>
                  <a:schemeClr val="tx1"/>
                </a:solidFill>
                <a:latin typeface="Arial" pitchFamily="34" charset="0"/>
              </a:defRPr>
            </a:lvl7pPr>
            <a:lvl8pPr marL="3428367" indent="-228558" fontAlgn="base">
              <a:spcBef>
                <a:spcPct val="0"/>
              </a:spcBef>
              <a:spcAft>
                <a:spcPct val="0"/>
              </a:spcAft>
              <a:defRPr>
                <a:solidFill>
                  <a:schemeClr val="tx1"/>
                </a:solidFill>
                <a:latin typeface="Arial" pitchFamily="34" charset="0"/>
              </a:defRPr>
            </a:lvl8pPr>
            <a:lvl9pPr marL="3885483" indent="-228558" fontAlgn="base">
              <a:spcBef>
                <a:spcPct val="0"/>
              </a:spcBef>
              <a:spcAft>
                <a:spcPct val="0"/>
              </a:spcAft>
              <a:defRPr>
                <a:solidFill>
                  <a:schemeClr val="tx1"/>
                </a:solidFill>
                <a:latin typeface="Arial" pitchFamily="34" charset="0"/>
              </a:defRPr>
            </a:lvl9pPr>
          </a:lstStyle>
          <a:p>
            <a:fld id="{D0E023D8-2E4E-490D-B4FF-149138CD6223}" type="slidenum">
              <a:rPr lang="en-US" smtClean="0">
                <a:latin typeface="Calibri" pitchFamily="34" charset="0"/>
              </a:rPr>
              <a:pPr/>
              <a:t>16</a:t>
            </a:fld>
            <a:endParaRPr lang="en-US" dirty="0" smtClean="0">
              <a:latin typeface="Calibri" pitchFamily="34" charset="0"/>
            </a:endParaRPr>
          </a:p>
        </p:txBody>
      </p:sp>
    </p:spTree>
    <p:extLst>
      <p:ext uri="{BB962C8B-B14F-4D97-AF65-F5344CB8AC3E}">
        <p14:creationId xmlns:p14="http://schemas.microsoft.com/office/powerpoint/2010/main" val="2247273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18</a:t>
            </a:fld>
            <a:endParaRPr lang="en-US" dirty="0"/>
          </a:p>
        </p:txBody>
      </p:sp>
    </p:spTree>
    <p:extLst>
      <p:ext uri="{BB962C8B-B14F-4D97-AF65-F5344CB8AC3E}">
        <p14:creationId xmlns:p14="http://schemas.microsoft.com/office/powerpoint/2010/main" val="3110269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79ACFD8-91C1-4EFF-B273-5897C9E97F7B}" type="slidenum">
              <a:rPr lang="en-US" smtClean="0"/>
              <a:pPr/>
              <a:t>41</a:t>
            </a:fld>
            <a:endParaRPr lang="en-US" dirty="0"/>
          </a:p>
        </p:txBody>
      </p:sp>
    </p:spTree>
    <p:extLst>
      <p:ext uri="{BB962C8B-B14F-4D97-AF65-F5344CB8AC3E}">
        <p14:creationId xmlns:p14="http://schemas.microsoft.com/office/powerpoint/2010/main" val="24478027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userDrawn="1"/>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7" cy="2554758"/>
          </a:xfrm>
        </p:spPr>
        <p:txBody>
          <a:bodyPr anchor="b"/>
          <a:lstStyle>
            <a:lvl1pPr>
              <a:defRPr sz="48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866441" y="4777380"/>
            <a:ext cx="5917677"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Rectangle 11"/>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002262" y="2133600"/>
            <a:ext cx="4758475" cy="232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userDrawn="1"/>
        </p:nvSpPr>
        <p:spPr>
          <a:xfrm>
            <a:off x="2002262" y="6329723"/>
            <a:ext cx="5105400" cy="400110"/>
          </a:xfrm>
          <a:prstGeom prst="rect">
            <a:avLst/>
          </a:prstGeom>
          <a:noFill/>
        </p:spPr>
        <p:txBody>
          <a:bodyPr wrap="square" rtlCol="0">
            <a:spAutoFit/>
          </a:bodyPr>
          <a:lstStyle/>
          <a:p>
            <a:pPr lvl="0" algn="ctr">
              <a:spcBef>
                <a:spcPct val="20000"/>
              </a:spcBef>
            </a:pPr>
            <a:r>
              <a:rPr lang="en-US" sz="2000" baseline="0" dirty="0">
                <a:solidFill>
                  <a:srgbClr val="C00000"/>
                </a:solidFill>
              </a:rPr>
              <a:t>http</a:t>
            </a:r>
            <a:r>
              <a:rPr lang="en-US" sz="2000" baseline="0" dirty="0" smtClean="0">
                <a:solidFill>
                  <a:srgbClr val="C00000"/>
                </a:solidFill>
              </a:rPr>
              <a:t>://untavatar.org</a:t>
            </a:r>
            <a:endParaRPr lang="en-US" sz="2000" baseline="0" dirty="0">
              <a:solidFill>
                <a:srgbClr val="C00000"/>
              </a:solidFill>
            </a:endParaRPr>
          </a:p>
        </p:txBody>
      </p:sp>
    </p:spTree>
    <p:extLst>
      <p:ext uri="{BB962C8B-B14F-4D97-AF65-F5344CB8AC3E}">
        <p14:creationId xmlns:p14="http://schemas.microsoft.com/office/powerpoint/2010/main" val="11870528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Rectangle 14"/>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66443" y="5528191"/>
            <a:ext cx="6422003"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20" name="Rectangle 19"/>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32680" y="5845854"/>
            <a:ext cx="1676400" cy="819879"/>
          </a:xfrm>
          <a:prstGeom prst="rect">
            <a:avLst/>
          </a:prstGeom>
        </p:spPr>
      </p:pic>
    </p:spTree>
    <p:extLst>
      <p:ext uri="{BB962C8B-B14F-4D97-AF65-F5344CB8AC3E}">
        <p14:creationId xmlns:p14="http://schemas.microsoft.com/office/powerpoint/2010/main" val="310061963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Rectangle 17"/>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1"/>
            <a:ext cx="6422004" cy="1692720"/>
          </a:xfrm>
        </p:spPr>
        <p:txBody>
          <a:bodyPr/>
          <a:lstStyle>
            <a:lvl1pPr>
              <a:defRPr sz="3600"/>
            </a:lvl1pPr>
          </a:lstStyle>
          <a:p>
            <a:r>
              <a:rPr lang="en-US" smtClean="0"/>
              <a:t>Click to edit Master title style</a:t>
            </a:r>
            <a:endParaRPr lang="en-US" dirty="0"/>
          </a:p>
        </p:txBody>
      </p:sp>
      <p:sp>
        <p:nvSpPr>
          <p:cNvPr id="15" name="Text Placeholder 3"/>
          <p:cNvSpPr>
            <a:spLocks noGrp="1"/>
          </p:cNvSpPr>
          <p:nvPr>
            <p:ph type="body" sz="half" idx="13"/>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9" name="Rectangle 18"/>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8817928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2266" y="-2022"/>
            <a:ext cx="9146266" cy="6861037"/>
            <a:chOff x="-2266" y="-2022"/>
            <a:chExt cx="9146266" cy="6861037"/>
          </a:xfrm>
        </p:grpSpPr>
        <p:sp>
          <p:nvSpPr>
            <p:cNvPr id="14" name="Rectangle 13"/>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12"/>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3"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11" name="TextBox 10"/>
          <p:cNvSpPr txBox="1"/>
          <p:nvPr/>
        </p:nvSpPr>
        <p:spPr bwMode="gray">
          <a:xfrm>
            <a:off x="7033421" y="2893960"/>
            <a:ext cx="679240"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10" name="TextBox 9"/>
          <p:cNvSpPr txBox="1"/>
          <p:nvPr/>
        </p:nvSpPr>
        <p:spPr bwMode="gray">
          <a:xfrm>
            <a:off x="625840" y="590998"/>
            <a:ext cx="601591" cy="132343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8000" dirty="0">
                <a:solidFill>
                  <a:schemeClr val="tx2">
                    <a:lumMod val="40000"/>
                    <a:lumOff val="60000"/>
                  </a:schemeClr>
                </a:solidFill>
              </a:rPr>
              <a:t>“</a:t>
            </a:r>
          </a:p>
        </p:txBody>
      </p:sp>
      <p:sp>
        <p:nvSpPr>
          <p:cNvPr id="2" name="Title 1"/>
          <p:cNvSpPr>
            <a:spLocks noGrp="1"/>
          </p:cNvSpPr>
          <p:nvPr>
            <p:ph type="title"/>
          </p:nvPr>
        </p:nvSpPr>
        <p:spPr>
          <a:xfrm>
            <a:off x="1110763" y="914400"/>
            <a:ext cx="6177681" cy="2884679"/>
          </a:xfrm>
        </p:spPr>
        <p:txBody>
          <a:bodyPr anchor="ct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387279" y="3809278"/>
            <a:ext cx="5646142" cy="333113"/>
          </a:xfrm>
        </p:spPr>
        <p:txBody>
          <a:bodyPr>
            <a:normAutofit/>
          </a:bodyPr>
          <a:lstStyle>
            <a:lvl1pPr marL="0" indent="0">
              <a:buNone/>
              <a:defRPr lang="en-US" sz="1400" b="0" i="0" kern="1200" cap="small" dirty="0">
                <a:solidFill>
                  <a:schemeClr val="tx2">
                    <a:lumMod val="40000"/>
                    <a:lumOff val="6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78870" y="5000815"/>
            <a:ext cx="6422005" cy="101817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22" name="Rectangle 21"/>
          <p:cNvSpPr/>
          <p:nvPr/>
        </p:nvSpPr>
        <p:spPr>
          <a:xfrm>
            <a:off x="7745644" y="-7177"/>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4" name="Picture 2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85754832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5" name="Footer Placeholder 4"/>
          <p:cNvSpPr>
            <a:spLocks noGrp="1"/>
          </p:cNvSpPr>
          <p:nvPr>
            <p:ph type="ftr" sz="quarter" idx="11"/>
          </p:nvPr>
        </p:nvSpPr>
        <p:spPr/>
        <p:txBody>
          <a:bodyPr/>
          <a:lstStyle>
            <a:lvl1pPr>
              <a:defRPr sz="1200"/>
            </a:lvl1pPr>
          </a:lstStyle>
          <a:p>
            <a:r>
              <a:rPr lang="en-US" smtClean="0"/>
              <a:t>http://untavatar.org</a:t>
            </a:r>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42937832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2313431"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6440" y="3147162"/>
            <a:ext cx="2313431"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5332"/>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1" y="3147162"/>
            <a:ext cx="2326750" cy="288836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40" cy="287771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8710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01539743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27101"/>
            <a:ext cx="6423592" cy="709864"/>
          </a:xfrm>
        </p:spPr>
        <p:txBody>
          <a:bodyPr anchor="ct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80390" y="4179595"/>
            <a:ext cx="2295329"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9" y="4848208"/>
            <a:ext cx="2309279" cy="11766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30434" y="4179594"/>
            <a:ext cx="2291674"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6834"/>
            <a:ext cx="2025182" cy="144970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8" y="4848209"/>
            <a:ext cx="2317790" cy="1188374"/>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66523"/>
            <a:ext cx="2304671" cy="681684"/>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6" y="2489200"/>
            <a:ext cx="2018838"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8209"/>
            <a:ext cx="2304671" cy="1189427"/>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294441" y="2489200"/>
            <a:ext cx="0" cy="3535679"/>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622" y="2489200"/>
            <a:ext cx="0" cy="3548436"/>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8" name="Footer Placeholder 7"/>
          <p:cNvSpPr>
            <a:spLocks noGrp="1"/>
          </p:cNvSpPr>
          <p:nvPr>
            <p:ph type="ftr" sz="quarter" idx="11"/>
          </p:nvPr>
        </p:nvSpPr>
        <p:spPr/>
        <p:txBody>
          <a:bodyPr/>
          <a:lstStyle/>
          <a:p>
            <a:r>
              <a:rPr lang="en-US" smtClean="0"/>
              <a:t>http://untavatar.org</a:t>
            </a:r>
            <a:endParaRPr lang="en-US" dirty="0"/>
          </a:p>
        </p:txBody>
      </p:sp>
      <p:sp>
        <p:nvSpPr>
          <p:cNvPr id="9" name="Slide Number Placeholder 8"/>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67267744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1"/>
          <p:cNvSpPr>
            <a:spLocks noGrp="1"/>
          </p:cNvSpPr>
          <p:nvPr>
            <p:ph type="title"/>
          </p:nvPr>
        </p:nvSpPr>
        <p:spPr>
          <a:xfrm>
            <a:off x="864852" y="921453"/>
            <a:ext cx="6423592" cy="715512"/>
          </a:xfrm>
        </p:spPr>
        <p:txBody>
          <a:bodyPr anchor="ctr"/>
          <a:lstStyle>
            <a:lvl1pPr>
              <a:defRPr sz="32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43688491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userDrawn="1"/>
        </p:nvGrpSpPr>
        <p:grpSpPr>
          <a:xfrm>
            <a:off x="-2266" y="-2022"/>
            <a:ext cx="9146266" cy="6861037"/>
            <a:chOff x="-2266" y="-2022"/>
            <a:chExt cx="9146266" cy="6861037"/>
          </a:xfrm>
        </p:grpSpPr>
        <p:sp>
          <p:nvSpPr>
            <p:cNvPr id="11" name="Rectangle 1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ctr"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0" y="1447799"/>
            <a:ext cx="4417234" cy="4572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3" name="Rectangle 12"/>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136145651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smtClean="0"/>
              <a:t>http://untavatar.org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957586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n-US" smtClean="0"/>
              <a:t>http://untavatar.org</a:t>
            </a:r>
            <a:endParaRPr lang="en-US" dirty="0"/>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55293" y="5963255"/>
            <a:ext cx="1676400" cy="819879"/>
          </a:xfrm>
          <a:prstGeom prst="rect">
            <a:avLst/>
          </a:prstGeom>
        </p:spPr>
      </p:pic>
    </p:spTree>
    <p:extLst>
      <p:ext uri="{BB962C8B-B14F-4D97-AF65-F5344CB8AC3E}">
        <p14:creationId xmlns:p14="http://schemas.microsoft.com/office/powerpoint/2010/main" val="217333867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
        <p:nvSpPr>
          <p:cNvPr id="7" name="Text Placeholder 6"/>
          <p:cNvSpPr>
            <a:spLocks noGrp="1"/>
          </p:cNvSpPr>
          <p:nvPr>
            <p:ph type="body" sz="quarter" idx="13" hasCustomPrompt="1"/>
          </p:nvPr>
        </p:nvSpPr>
        <p:spPr>
          <a:xfrm>
            <a:off x="532356" y="6223990"/>
            <a:ext cx="2057400" cy="277812"/>
          </a:xfrm>
        </p:spPr>
        <p:txBody>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800"/>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sz="1200" b="1" u="none" dirty="0" smtClean="0">
                <a:solidFill>
                  <a:srgbClr val="C00000"/>
                </a:solidFill>
              </a:rPr>
              <a:t>http://untavatar.org</a:t>
            </a:r>
          </a:p>
        </p:txBody>
      </p:sp>
    </p:spTree>
    <p:extLst>
      <p:ext uri="{BB962C8B-B14F-4D97-AF65-F5344CB8AC3E}">
        <p14:creationId xmlns:p14="http://schemas.microsoft.com/office/powerpoint/2010/main" val="22522943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lvl1pPr>
              <a:defRPr sz="1200">
                <a:solidFill>
                  <a:srgbClr val="C00000"/>
                </a:solidFill>
              </a:defRPr>
            </a:lvl1pPr>
          </a:lstStyle>
          <a:p>
            <a:r>
              <a:rPr lang="en-US" smtClean="0"/>
              <a:t>http://untavatar.org</a:t>
            </a:r>
            <a:endParaRPr lang="en-US" dirty="0"/>
          </a:p>
        </p:txBody>
      </p:sp>
      <p:sp>
        <p:nvSpPr>
          <p:cNvPr id="18"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7795207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http://untavatar.org</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27818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http://untavatar.org</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0D9AAF9-0DB0-42B8-A64F-A5BB3066272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11103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1_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560111" y="6377097"/>
            <a:ext cx="990599" cy="228659"/>
          </a:xfrm>
          <a:prstGeom prst="rect">
            <a:avLst/>
          </a:prstGeom>
        </p:spPr>
        <p:txBody>
          <a:bodyPr/>
          <a:lstStyle/>
          <a:p>
            <a:fld id="{D9FE4F35-5DC4-496A-B54B-E8B66307E97D}" type="datetime1">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1677419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2_Name Card">
    <p:spTree>
      <p:nvGrpSpPr>
        <p:cNvPr id="1" name=""/>
        <p:cNvGrpSpPr/>
        <p:nvPr/>
      </p:nvGrpSpPr>
      <p:grpSpPr>
        <a:xfrm>
          <a:off x="0" y="0"/>
          <a:ext cx="0" cy="0"/>
          <a:chOff x="0" y="0"/>
          <a:chExt cx="0" cy="0"/>
        </a:xfrm>
      </p:grpSpPr>
      <p:grpSp>
        <p:nvGrpSpPr>
          <p:cNvPr id="9" name="Group 8"/>
          <p:cNvGrpSpPr/>
          <p:nvPr/>
        </p:nvGrpSpPr>
        <p:grpSpPr>
          <a:xfrm>
            <a:off x="-2266" y="-2022"/>
            <a:ext cx="9146266" cy="6861037"/>
            <a:chOff x="-2266" y="-2022"/>
            <a:chExt cx="9146266" cy="6861037"/>
          </a:xfrm>
        </p:grpSpPr>
        <p:sp>
          <p:nvSpPr>
            <p:cNvPr id="10" name="Rectangle 9"/>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400"/>
            <a:ext cx="6422004"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560111" y="6377097"/>
            <a:ext cx="990599" cy="228659"/>
          </a:xfrm>
          <a:prstGeom prst="rect">
            <a:avLst/>
          </a:prstGeom>
        </p:spPr>
        <p:txBody>
          <a:bodyPr/>
          <a:lstStyle/>
          <a:p>
            <a:fld id="{D9FE4F35-5DC4-496A-B54B-E8B66307E97D}" type="datetime1">
              <a:rPr lang="en-US" smtClean="0"/>
              <a:t>2/11/2016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7744507"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12364" y="295730"/>
            <a:ext cx="738909"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625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2" name="Rectangle 11"/>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hasCustomPrompt="1"/>
          </p:nvPr>
        </p:nvSpPr>
        <p:spPr>
          <a:xfrm>
            <a:off x="866443" y="2257588"/>
            <a:ext cx="3101763" cy="3020343"/>
          </a:xfrm>
        </p:spPr>
        <p:txBody>
          <a:bodyPr anchor="ctr"/>
          <a:lstStyle>
            <a:lvl1pPr algn="l">
              <a:defRPr sz="3200" b="0" cap="none"/>
            </a:lvl1pPr>
          </a:lstStyle>
          <a:p>
            <a:r>
              <a:rPr lang="en-US" dirty="0"/>
              <a:t>Click to edit Master title style</a:t>
            </a:r>
            <a:br>
              <a:rPr lang="en-US" dirty="0"/>
            </a:br>
            <a:r>
              <a:rPr lang="en-US" dirty="0"/>
              <a:t>third</a:t>
            </a:r>
          </a:p>
        </p:txBody>
      </p:sp>
      <p:sp>
        <p:nvSpPr>
          <p:cNvPr id="3" name="Text Placeholder 2"/>
          <p:cNvSpPr>
            <a:spLocks noGrp="1"/>
          </p:cNvSpPr>
          <p:nvPr>
            <p:ph type="body" idx="1"/>
          </p:nvPr>
        </p:nvSpPr>
        <p:spPr>
          <a:xfrm>
            <a:off x="5119261" y="2257267"/>
            <a:ext cx="3054653" cy="3020345"/>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Rectangle 12"/>
          <p:cNvSpPr/>
          <p:nvPr/>
        </p:nvSpPr>
        <p:spPr>
          <a:xfrm>
            <a:off x="7745644" y="39"/>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36070" y="5936701"/>
            <a:ext cx="1676400" cy="819879"/>
          </a:xfrm>
          <a:prstGeom prst="rect">
            <a:avLst/>
          </a:prstGeom>
        </p:spPr>
      </p:pic>
      <p:sp>
        <p:nvSpPr>
          <p:cNvPr id="23" name="Text Placeholder 22"/>
          <p:cNvSpPr>
            <a:spLocks noGrp="1"/>
          </p:cNvSpPr>
          <p:nvPr>
            <p:ph type="body" sz="quarter" idx="13" hasCustomPrompt="1"/>
          </p:nvPr>
        </p:nvSpPr>
        <p:spPr>
          <a:xfrm>
            <a:off x="866775" y="6427788"/>
            <a:ext cx="3322638" cy="328612"/>
          </a:xfrm>
        </p:spPr>
        <p:txBody>
          <a:bodyPr>
            <a:normAutofit/>
          </a:bodyPr>
          <a:lstStyle>
            <a:lvl1pPr marL="342900" marR="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36840503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79"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53245"/>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
        <p:nvSpPr>
          <p:cNvPr id="9" name="Text Placeholder 8"/>
          <p:cNvSpPr>
            <a:spLocks noGrp="1"/>
          </p:cNvSpPr>
          <p:nvPr>
            <p:ph type="body" sz="quarter" idx="13" hasCustomPrompt="1"/>
          </p:nvPr>
        </p:nvSpPr>
        <p:spPr>
          <a:xfrm>
            <a:off x="609917" y="6248400"/>
            <a:ext cx="4030663" cy="381000"/>
          </a:xfrm>
        </p:spPr>
        <p:txBody>
          <a:bodyPr>
            <a:normAutofit/>
          </a:bodyPr>
          <a:lstStyle>
            <a:lvl1pPr marL="0" marR="0" indent="0" algn="l" defTabSz="457200" rtl="0" eaLnBrk="1" fontAlgn="auto" latinLnBrk="0" hangingPunct="1">
              <a:lnSpc>
                <a:spcPct val="100000"/>
              </a:lnSpc>
              <a:spcBef>
                <a:spcPts val="1000"/>
              </a:spcBef>
              <a:spcAft>
                <a:spcPts val="0"/>
              </a:spcAft>
              <a:buClr>
                <a:schemeClr val="accent1"/>
              </a:buClr>
              <a:buSzPct val="80000"/>
              <a:buFont typeface="Wingdings 3" charset="2"/>
              <a:buNone/>
              <a:tabLst/>
              <a:defRPr sz="1200">
                <a:solidFill>
                  <a:srgbClr val="C00000"/>
                </a:solidFill>
              </a:defRPr>
            </a:lvl1pPr>
          </a:lstStyle>
          <a:p>
            <a:pPr marL="342900" marR="0" lvl="0" indent="-342900" algn="l" defTabSz="457200" rtl="0" eaLnBrk="1" fontAlgn="auto" latinLnBrk="0" hangingPunct="1">
              <a:lnSpc>
                <a:spcPct val="100000"/>
              </a:lnSpc>
              <a:spcBef>
                <a:spcPts val="1000"/>
              </a:spcBef>
              <a:spcAft>
                <a:spcPts val="0"/>
              </a:spcAft>
              <a:buClr>
                <a:schemeClr val="accent1"/>
              </a:buClr>
              <a:buSzPct val="80000"/>
              <a:buFont typeface="Wingdings 3" charset="2"/>
              <a:buChar char=""/>
              <a:tabLst/>
              <a:defRPr/>
            </a:pPr>
            <a:r>
              <a:rPr lang="en-US" dirty="0" smtClean="0"/>
              <a:t>http://untavatar.org</a:t>
            </a:r>
          </a:p>
        </p:txBody>
      </p:sp>
    </p:spTree>
    <p:extLst>
      <p:ext uri="{BB962C8B-B14F-4D97-AF65-F5344CB8AC3E}">
        <p14:creationId xmlns:p14="http://schemas.microsoft.com/office/powerpoint/2010/main" val="217668947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040"/>
            <a:ext cx="3636978" cy="277176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0" y="248875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040"/>
            <a:ext cx="3636980" cy="277390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lvl1pPr>
              <a:defRPr sz="1200"/>
            </a:lvl1pPr>
          </a:lstStyle>
          <a:p>
            <a:r>
              <a:rPr lang="en-US" smtClean="0"/>
              <a:t>http://untavatar.org</a:t>
            </a:r>
            <a:endParaRPr lang="en-US" dirty="0"/>
          </a:p>
        </p:txBody>
      </p:sp>
      <p:sp>
        <p:nvSpPr>
          <p:cNvPr id="13"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235952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a:xfrm>
            <a:off x="0" y="6400800"/>
            <a:ext cx="2869195" cy="228659"/>
          </a:xfrm>
        </p:spPr>
        <p:txBody>
          <a:bodyPr/>
          <a:lstStyle>
            <a:lvl1pPr algn="ctr">
              <a:defRPr sz="1200"/>
            </a:lvl1pPr>
          </a:lstStyle>
          <a:p>
            <a:r>
              <a:rPr lang="en-US" smtClean="0"/>
              <a:t>http://untavatar.org</a:t>
            </a:r>
            <a:endParaRPr lang="en-US" dirty="0"/>
          </a:p>
        </p:txBody>
      </p:sp>
      <p:sp>
        <p:nvSpPr>
          <p:cNvPr id="10"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53644469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http://untavatar.org</a:t>
            </a:r>
            <a:endParaRPr lang="en-US" dirty="0"/>
          </a:p>
        </p:txBody>
      </p:sp>
      <p:sp>
        <p:nvSpPr>
          <p:cNvPr id="11" name="Rectangle 10"/>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87747808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13" name="Rectangle 12"/>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0"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866440" y="3086845"/>
            <a:ext cx="2712590" cy="2938036"/>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200"/>
            </a:lvl1pPr>
          </a:lstStyle>
          <a:p>
            <a:r>
              <a:rPr lang="en-US" smtClean="0"/>
              <a:t>http://untavatar.org</a:t>
            </a:r>
            <a:endParaRPr lang="en-US" dirty="0"/>
          </a:p>
        </p:txBody>
      </p:sp>
      <p:sp>
        <p:nvSpPr>
          <p:cNvPr id="19" name="Rectangle 18"/>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2646077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7" name="Group 6"/>
          <p:cNvGrpSpPr/>
          <p:nvPr/>
        </p:nvGrpSpPr>
        <p:grpSpPr>
          <a:xfrm>
            <a:off x="-2266" y="-2022"/>
            <a:ext cx="9146266" cy="6861037"/>
            <a:chOff x="-2266" y="-2022"/>
            <a:chExt cx="9146266" cy="6861037"/>
          </a:xfrm>
        </p:grpSpPr>
        <p:sp>
          <p:nvSpPr>
            <p:cNvPr id="21" name="Rectangle 20"/>
            <p:cNvSpPr/>
            <p:nvPr/>
          </p:nvSpPr>
          <p:spPr>
            <a:xfrm>
              <a:off x="0" y="0"/>
              <a:ext cx="9144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6" name="Oval 2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51591" y="1343112"/>
            <a:ext cx="3001938" cy="1613085"/>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851592" y="3086100"/>
            <a:ext cx="3001938" cy="24511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560111" y="6377097"/>
            <a:ext cx="990599" cy="228659"/>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r>
              <a:rPr lang="en-US" smtClean="0"/>
              <a:t>http://untavatar.org</a:t>
            </a:r>
            <a:endParaRPr lang="en-US" dirty="0"/>
          </a:p>
        </p:txBody>
      </p:sp>
      <p:sp>
        <p:nvSpPr>
          <p:cNvPr id="14" name="Rectangle 13"/>
          <p:cNvSpPr/>
          <p:nvPr/>
        </p:nvSpPr>
        <p:spPr>
          <a:xfrm>
            <a:off x="7745644" y="-1404"/>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7678616" y="295730"/>
            <a:ext cx="791308" cy="767687"/>
          </a:xfrm>
          <a:prstGeom prst="rect">
            <a:avLst/>
          </a:prstGeom>
        </p:spPr>
        <p:txBody>
          <a:bodyPr/>
          <a:lstStyle>
            <a:lvl1pPr algn="ctr">
              <a:defRPr/>
            </a:lvl1pPr>
          </a:lstStyle>
          <a:p>
            <a:fld id="{A79836AA-2E5C-4B78-BCFE-529AC8470618}" type="slidenum">
              <a:rPr lang="en-US" smtClean="0"/>
              <a:pPr/>
              <a:t>‹#›</a:t>
            </a:fld>
            <a:endParaRPr lang="en-US" dirty="0"/>
          </a:p>
        </p:txBody>
      </p:sp>
    </p:spTree>
    <p:extLst>
      <p:ext uri="{BB962C8B-B14F-4D97-AF65-F5344CB8AC3E}">
        <p14:creationId xmlns:p14="http://schemas.microsoft.com/office/powerpoint/2010/main" val="340382137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2266" y="-2022"/>
            <a:ext cx="9146266" cy="6861037"/>
            <a:chOff x="-2266" y="-2022"/>
            <a:chExt cx="9146266" cy="6861037"/>
          </a:xfrm>
        </p:grpSpPr>
        <p:sp>
          <p:nvSpPr>
            <p:cNvPr id="19" name="Rectangle 18"/>
            <p:cNvSpPr/>
            <p:nvPr/>
          </p:nvSpPr>
          <p:spPr>
            <a:xfrm>
              <a:off x="0" y="0"/>
              <a:ext cx="9144000" cy="6858000"/>
            </a:xfrm>
            <a:prstGeom prst="rect">
              <a:avLst/>
            </a:prstGeom>
            <a:blipFill>
              <a:blip r:embed="rId26">
                <a:duotone>
                  <a:schemeClr val="dk2">
                    <a:shade val="69000"/>
                    <a:hueMod val="108000"/>
                    <a:satMod val="164000"/>
                    <a:lumMod val="74000"/>
                  </a:schemeClr>
                  <a:schemeClr val="dk2">
                    <a:tint val="96000"/>
                    <a:hueMod val="88000"/>
                    <a:satMod val="140000"/>
                    <a:lumMod val="132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2022"/>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2266"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841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6" name="Freeform 25"/>
            <p:cNvSpPr/>
            <p:nvPr/>
          </p:nvSpPr>
          <p:spPr bwMode="gray">
            <a:xfrm>
              <a:off x="485023" y="1856958"/>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7" name="Freeform 5"/>
            <p:cNvSpPr>
              <a:spLocks noEditPoints="1"/>
            </p:cNvSpPr>
            <p:nvPr/>
          </p:nvSpPr>
          <p:spPr bwMode="gray">
            <a:xfrm>
              <a:off x="0" y="5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6441" y="927099"/>
            <a:ext cx="6345260" cy="70986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1"/>
            <a:ext cx="6345260" cy="35305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73195"/>
            <a:ext cx="3859795" cy="228659"/>
          </a:xfrm>
          <a:prstGeom prst="rect">
            <a:avLst/>
          </a:prstGeom>
        </p:spPr>
        <p:txBody>
          <a:bodyPr vert="horz" lIns="91440" tIns="45720" rIns="91440" bIns="45720" rtlCol="0" anchor="b"/>
          <a:lstStyle>
            <a:lvl1pPr algn="l">
              <a:defRPr sz="1200" b="1" i="0">
                <a:solidFill>
                  <a:schemeClr val="accent1"/>
                </a:solidFill>
              </a:defRPr>
            </a:lvl1pPr>
          </a:lstStyle>
          <a:p>
            <a:r>
              <a:rPr lang="en-US" smtClean="0"/>
              <a:t>http://untavatar.org</a:t>
            </a:r>
            <a:endParaRPr lang="en-US" dirty="0"/>
          </a:p>
        </p:txBody>
      </p:sp>
      <p:sp>
        <p:nvSpPr>
          <p:cNvPr id="29" name="Rectangle 2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3"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A79836AA-2E5C-4B78-BCFE-529AC8470618}" type="slidenum">
              <a:rPr lang="en-US" smtClean="0"/>
              <a:pPr/>
              <a:t>‹#›</a:t>
            </a:fld>
            <a:endParaRPr lang="en-US" dirty="0"/>
          </a:p>
        </p:txBody>
      </p:sp>
      <p:pic>
        <p:nvPicPr>
          <p:cNvPr id="18" name="Picture 17"/>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7217210" y="5886113"/>
            <a:ext cx="1676400" cy="819879"/>
          </a:xfrm>
          <a:prstGeom prst="rect">
            <a:avLst/>
          </a:prstGeom>
        </p:spPr>
      </p:pic>
    </p:spTree>
    <p:extLst>
      <p:ext uri="{BB962C8B-B14F-4D97-AF65-F5344CB8AC3E}">
        <p14:creationId xmlns:p14="http://schemas.microsoft.com/office/powerpoint/2010/main" val="301654464"/>
      </p:ext>
    </p:extLst>
  </p:cSld>
  <p:clrMap bg1="lt1" tx1="dk1" bg2="lt2" tx2="dk2" accent1="accent1" accent2="accent2" accent3="accent3" accent4="accent4" accent5="accent5" accent6="accent6" hlink="hlink" folHlink="folHlink"/>
  <p:sldLayoutIdLst>
    <p:sldLayoutId id="2147484762" r:id="rId1"/>
    <p:sldLayoutId id="2147484763" r:id="rId2"/>
    <p:sldLayoutId id="2147484764" r:id="rId3"/>
    <p:sldLayoutId id="2147484765" r:id="rId4"/>
    <p:sldLayoutId id="2147484766" r:id="rId5"/>
    <p:sldLayoutId id="2147484767" r:id="rId6"/>
    <p:sldLayoutId id="2147484768" r:id="rId7"/>
    <p:sldLayoutId id="2147484769" r:id="rId8"/>
    <p:sldLayoutId id="2147484770" r:id="rId9"/>
    <p:sldLayoutId id="2147484771" r:id="rId10"/>
    <p:sldLayoutId id="2147484772" r:id="rId11"/>
    <p:sldLayoutId id="2147484773" r:id="rId12"/>
    <p:sldLayoutId id="2147484774" r:id="rId13"/>
    <p:sldLayoutId id="2147484775" r:id="rId14"/>
    <p:sldLayoutId id="2147484776" r:id="rId15"/>
    <p:sldLayoutId id="2147484777" r:id="rId16"/>
    <p:sldLayoutId id="2147484778" r:id="rId17"/>
    <p:sldLayoutId id="2147484780" r:id="rId18"/>
    <p:sldLayoutId id="2147484783" r:id="rId19"/>
    <p:sldLayoutId id="2147484784" r:id="rId20"/>
    <p:sldLayoutId id="2147484785" r:id="rId21"/>
    <p:sldLayoutId id="2147484786" r:id="rId22"/>
    <p:sldLayoutId id="2147484787" r:id="rId23"/>
    <p:sldLayoutId id="2147484788" r:id="rId24"/>
  </p:sldLayoutIdLst>
  <p:timing>
    <p:tnLst>
      <p:par>
        <p:cTn id="1" dur="indefinite" restart="never" nodeType="tmRoot"/>
      </p:par>
    </p:tnLst>
  </p:timing>
  <p:hf hd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2.ed.gov/programs/dropout/curricularalignment092414.pdf" TargetMode="Externa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hyperlink" Target="mailto:Brian.L.Reeves@lonestar.edu" TargetMode="External"/><Relationship Id="rId3" Type="http://schemas.openxmlformats.org/officeDocument/2006/relationships/hyperlink" Target="https://post2.esc4.net/owa/redir.aspx?C=6-cNSg8-wkqNqYiAYTjHmf5fJJ1Hn9II05MEg0TbTcHBfh8x4lswk0-WcBPkSQHExFWo3SNXZe4.&amp;URL=mailto:jgiddings@houstonaplus.org" TargetMode="External"/><Relationship Id="rId7" Type="http://schemas.openxmlformats.org/officeDocument/2006/relationships/hyperlink" Target="mailto:mmcharen@kleinisd.net" TargetMode="External"/><Relationship Id="rId2" Type="http://schemas.openxmlformats.org/officeDocument/2006/relationships/hyperlink" Target="mailto:lashonda.evans@esc4.net" TargetMode="External"/><Relationship Id="rId1" Type="http://schemas.openxmlformats.org/officeDocument/2006/relationships/slideLayout" Target="../slideLayouts/slideLayout3.xml"/><Relationship Id="rId6" Type="http://schemas.openxmlformats.org/officeDocument/2006/relationships/hyperlink" Target="mailto:egilleland@kleinisd.net" TargetMode="External"/><Relationship Id="rId5" Type="http://schemas.openxmlformats.org/officeDocument/2006/relationships/hyperlink" Target="mailto:trhodri@springisd.org" TargetMode="External"/><Relationship Id="rId10" Type="http://schemas.openxmlformats.org/officeDocument/2006/relationships/image" Target="../media/image4.jpeg"/><Relationship Id="rId4" Type="http://schemas.openxmlformats.org/officeDocument/2006/relationships/hyperlink" Target="mailto:cynthiaw@springisd.org" TargetMode="External"/><Relationship Id="rId9" Type="http://schemas.openxmlformats.org/officeDocument/2006/relationships/hyperlink" Target="mailto:Martha.E.Donnelly@lonestar.edu"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txhighereddata.org/Interactive/Resum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thecb.state.tx.us/apps/txcrew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jena.keller@unt.edu" TargetMode="External"/><Relationship Id="rId2" Type="http://schemas.openxmlformats.org/officeDocument/2006/relationships/hyperlink" Target="mailto:mary.harris@unt.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mailto:mmcharen@kleinisd.net" TargetMode="External"/><Relationship Id="rId3" Type="http://schemas.openxmlformats.org/officeDocument/2006/relationships/hyperlink" Target="mailto:lashonda.evans@esc4.net" TargetMode="External"/><Relationship Id="rId7" Type="http://schemas.openxmlformats.org/officeDocument/2006/relationships/hyperlink" Target="mailto:egilleland@kleinisd.net" TargetMode="External"/><Relationship Id="rId2" Type="http://schemas.openxmlformats.org/officeDocument/2006/relationships/image" Target="../media/image5.jpg"/><Relationship Id="rId1" Type="http://schemas.openxmlformats.org/officeDocument/2006/relationships/slideLayout" Target="../slideLayouts/slideLayout3.xml"/><Relationship Id="rId6" Type="http://schemas.openxmlformats.org/officeDocument/2006/relationships/hyperlink" Target="mailto:trhodri@springisd.org" TargetMode="External"/><Relationship Id="rId5" Type="http://schemas.openxmlformats.org/officeDocument/2006/relationships/hyperlink" Target="mailto:cynthiaw@springisd.org" TargetMode="External"/><Relationship Id="rId10" Type="http://schemas.openxmlformats.org/officeDocument/2006/relationships/hyperlink" Target="mailto:Martha.E.Donnelly@lonestar.edu" TargetMode="External"/><Relationship Id="rId4" Type="http://schemas.openxmlformats.org/officeDocument/2006/relationships/hyperlink" Target="https://post2.esc4.net/owa/redir.aspx?C=6-cNSg8-wkqNqYiAYTjHmf5fJJ1Hn9II05MEg0TbTcHBfh8x4lswk0-WcBPkSQHExFWo3SNXZe4.&amp;URL=mailto:jgiddings@houstonaplus.org" TargetMode="External"/><Relationship Id="rId9" Type="http://schemas.openxmlformats.org/officeDocument/2006/relationships/hyperlink" Target="mailto:Brian.L.Reeves@lonestar.edu"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a:xfrm>
            <a:off x="914400" y="3429000"/>
            <a:ext cx="7289277" cy="2667000"/>
          </a:xfrm>
        </p:spPr>
        <p:txBody>
          <a:bodyPr>
            <a:normAutofit/>
          </a:bodyPr>
          <a:lstStyle/>
          <a:p>
            <a:pPr algn="ctr"/>
            <a:r>
              <a:rPr lang="en-US" sz="3600" dirty="0" smtClean="0"/>
              <a:t>Addressing 60x30TX: AVATAR’s Use of Local Data to Sustain Vertical Alignment</a:t>
            </a:r>
            <a:r>
              <a:rPr lang="en-US" sz="2000" dirty="0" smtClean="0"/>
              <a:t> </a:t>
            </a:r>
            <a:br>
              <a:rPr lang="en-US" sz="2000" dirty="0" smtClean="0"/>
            </a:br>
            <a:r>
              <a:rPr lang="en-US" sz="2000" dirty="0" smtClean="0"/>
              <a:t>NTCCC 5th Annual Spring </a:t>
            </a:r>
            <a:r>
              <a:rPr lang="en-US" sz="2000" smtClean="0"/>
              <a:t>Leadership Conference 2016</a:t>
            </a:r>
            <a:r>
              <a:rPr lang="en-US" sz="2000" dirty="0" smtClean="0"/>
              <a:t/>
            </a:r>
            <a:br>
              <a:rPr lang="en-US" sz="2000" dirty="0" smtClean="0"/>
            </a:br>
            <a:endParaRPr lang="en-US" sz="2000" dirty="0"/>
          </a:p>
        </p:txBody>
      </p:sp>
      <p:sp>
        <p:nvSpPr>
          <p:cNvPr id="7" name="Slide Number Placeholder 6"/>
          <p:cNvSpPr>
            <a:spLocks noGrp="1"/>
          </p:cNvSpPr>
          <p:nvPr>
            <p:ph type="sldNum" sz="quarter" idx="4"/>
          </p:nvPr>
        </p:nvSpPr>
        <p:spPr/>
        <p:txBody>
          <a:bodyPr/>
          <a:lstStyle/>
          <a:p>
            <a:fld id="{A79836AA-2E5C-4B78-BCFE-529AC8470618}" type="slidenum">
              <a:rPr lang="en-US" smtClean="0"/>
              <a:pPr/>
              <a:t>1</a:t>
            </a:fld>
            <a:endParaRPr lang="en-US" dirty="0"/>
          </a:p>
        </p:txBody>
      </p:sp>
    </p:spTree>
    <p:extLst>
      <p:ext uri="{BB962C8B-B14F-4D97-AF65-F5344CB8AC3E}">
        <p14:creationId xmlns:p14="http://schemas.microsoft.com/office/powerpoint/2010/main" val="388734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2307" y="2209800"/>
            <a:ext cx="8229600" cy="3895085"/>
          </a:xfrm>
        </p:spPr>
        <p:txBody>
          <a:bodyPr>
            <a:normAutofit fontScale="32500" lnSpcReduction="20000"/>
          </a:bodyPr>
          <a:lstStyle/>
          <a:p>
            <a:pPr marL="0" lvl="1" indent="0">
              <a:buNone/>
            </a:pPr>
            <a:endParaRPr lang="en-US" sz="3600" b="1" dirty="0" smtClean="0">
              <a:solidFill>
                <a:schemeClr val="tx1">
                  <a:lumMod val="85000"/>
                  <a:lumOff val="15000"/>
                </a:schemeClr>
              </a:solidFill>
            </a:endParaRPr>
          </a:p>
          <a:p>
            <a:pPr marL="0" lvl="1" indent="0">
              <a:buNone/>
            </a:pPr>
            <a:r>
              <a:rPr lang="en-US" sz="4500" b="1" dirty="0" smtClean="0">
                <a:solidFill>
                  <a:schemeClr val="tx1">
                    <a:lumMod val="85000"/>
                    <a:lumOff val="15000"/>
                  </a:schemeClr>
                </a:solidFill>
              </a:rPr>
              <a:t>Squires (2009) reviewed research and concluded:</a:t>
            </a:r>
          </a:p>
          <a:p>
            <a:pPr marL="514350" lvl="1" indent="-514350">
              <a:buAutoNum type="arabicPeriod"/>
            </a:pPr>
            <a:r>
              <a:rPr lang="en-US" sz="4500" b="1" dirty="0" smtClean="0">
                <a:solidFill>
                  <a:schemeClr val="tx1">
                    <a:lumMod val="85000"/>
                    <a:lumOff val="15000"/>
                  </a:schemeClr>
                </a:solidFill>
              </a:rPr>
              <a:t>Alignment improves student outcomes.</a:t>
            </a:r>
          </a:p>
          <a:p>
            <a:pPr marL="514350" lvl="1" indent="-514350">
              <a:buAutoNum type="arabicPeriod"/>
            </a:pPr>
            <a:r>
              <a:rPr lang="en-US" sz="4500" b="1" dirty="0" smtClean="0">
                <a:solidFill>
                  <a:schemeClr val="tx1">
                    <a:lumMod val="85000"/>
                    <a:lumOff val="15000"/>
                  </a:schemeClr>
                </a:solidFill>
              </a:rPr>
              <a:t>Alignment is a powerful tool for assuring the written, taught, and tested  curriculum are the focus of instruction, assessment, and professional development. </a:t>
            </a:r>
          </a:p>
          <a:p>
            <a:pPr marL="0" lvl="1" indent="0">
              <a:buNone/>
            </a:pPr>
            <a:r>
              <a:rPr lang="en-US" sz="4500" b="1" i="1" dirty="0" smtClean="0">
                <a:solidFill>
                  <a:schemeClr val="tx1">
                    <a:lumMod val="85000"/>
                    <a:lumOff val="15000"/>
                  </a:schemeClr>
                </a:solidFill>
              </a:rPr>
              <a:t>Smith (2014) focused on Algebra 1 and concluded:</a:t>
            </a:r>
          </a:p>
          <a:p>
            <a:pPr marL="617220" lvl="2" indent="0">
              <a:buNone/>
            </a:pPr>
            <a:r>
              <a:rPr lang="en-US" sz="4300" b="1" dirty="0" smtClean="0">
                <a:solidFill>
                  <a:schemeClr val="tx1">
                    <a:lumMod val="85000"/>
                    <a:lumOff val="15000"/>
                  </a:schemeClr>
                </a:solidFill>
              </a:rPr>
              <a:t>Alignment of high school instruction around frameworks and vertical                                       progressions enhances student success and is facilitated by collaborative planning and professional development.</a:t>
            </a:r>
          </a:p>
          <a:p>
            <a:pPr marL="571500" indent="-914400" algn="ctr">
              <a:buFont typeface="+mj-lt"/>
              <a:buAutoNum type="arabicPeriod"/>
            </a:pPr>
            <a:endParaRPr lang="en-US" sz="4700" b="1" i="1" dirty="0">
              <a:solidFill>
                <a:schemeClr val="tx1">
                  <a:lumMod val="85000"/>
                  <a:lumOff val="15000"/>
                </a:schemeClr>
              </a:solidFill>
            </a:endParaRPr>
          </a:p>
          <a:p>
            <a:pPr marL="0" lvl="1" indent="0">
              <a:buNone/>
            </a:pPr>
            <a:r>
              <a:rPr lang="en-US" sz="3300" b="1" i="1" dirty="0" smtClean="0">
                <a:solidFill>
                  <a:srgbClr val="C00000"/>
                </a:solidFill>
              </a:rPr>
              <a:t>References:  Squires, D. A. (2009).  Curriculum Alignment: Research-Based Strategies for  Increasing Student Achievement.  Thousand Oaks, CA, Corwin,</a:t>
            </a:r>
          </a:p>
          <a:p>
            <a:pPr marL="0" lvl="1" indent="0">
              <a:buNone/>
            </a:pPr>
            <a:r>
              <a:rPr lang="en-US" sz="3300" b="1" i="1" dirty="0" smtClean="0">
                <a:solidFill>
                  <a:srgbClr val="C00000"/>
                </a:solidFill>
              </a:rPr>
              <a:t>Smith, T.M. (2014).  Curricular Alignment to Support Student Success in Algebra.  American Institute for Research.  Retrieved </a:t>
            </a:r>
            <a:r>
              <a:rPr lang="en-US" sz="3300" b="1" i="1" dirty="0">
                <a:solidFill>
                  <a:srgbClr val="C00000"/>
                </a:solidFill>
              </a:rPr>
              <a:t>from  </a:t>
            </a:r>
            <a:r>
              <a:rPr lang="en-US" sz="3300" b="1" i="1" dirty="0">
                <a:solidFill>
                  <a:srgbClr val="C00000"/>
                </a:solidFill>
                <a:hlinkClick r:id="rId2"/>
              </a:rPr>
              <a:t>https://</a:t>
            </a:r>
            <a:r>
              <a:rPr lang="en-US" sz="3300" b="1" i="1" dirty="0" smtClean="0">
                <a:solidFill>
                  <a:srgbClr val="C00000"/>
                </a:solidFill>
                <a:hlinkClick r:id="rId2"/>
              </a:rPr>
              <a:t>www2.ed.gov/programs/dropout/curricularalignment092414.pdf</a:t>
            </a:r>
            <a:r>
              <a:rPr lang="en-US" sz="3300" b="1" i="1" dirty="0" smtClean="0">
                <a:solidFill>
                  <a:srgbClr val="C00000"/>
                </a:solidFill>
              </a:rPr>
              <a:t> </a:t>
            </a:r>
            <a:endParaRPr lang="en-US" sz="3300" i="1" dirty="0" smtClean="0">
              <a:solidFill>
                <a:srgbClr val="C00000"/>
              </a:solidFill>
            </a:endParaRPr>
          </a:p>
        </p:txBody>
      </p:sp>
      <p:sp>
        <p:nvSpPr>
          <p:cNvPr id="6" name="Rounded Rectangle 4"/>
          <p:cNvSpPr/>
          <p:nvPr/>
        </p:nvSpPr>
        <p:spPr>
          <a:xfrm>
            <a:off x="529827" y="865094"/>
            <a:ext cx="8134561" cy="1192306"/>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4000" b="1" kern="1200" cap="none" spc="300" dirty="0" smtClean="0">
                <a:solidFill>
                  <a:schemeClr val="bg1"/>
                </a:solidFill>
                <a:latin typeface="+mj-lt"/>
              </a:rPr>
              <a:t>Vertical Alignment Research</a:t>
            </a:r>
          </a:p>
        </p:txBody>
      </p:sp>
      <p:sp>
        <p:nvSpPr>
          <p:cNvPr id="2" name="Slide Number Placeholder 1"/>
          <p:cNvSpPr>
            <a:spLocks noGrp="1"/>
          </p:cNvSpPr>
          <p:nvPr>
            <p:ph type="sldNum" sz="quarter" idx="12"/>
          </p:nvPr>
        </p:nvSpPr>
        <p:spPr/>
        <p:txBody>
          <a:bodyPr/>
          <a:lstStyle/>
          <a:p>
            <a:fld id="{A79836AA-2E5C-4B78-BCFE-529AC8470618}" type="slidenum">
              <a:rPr lang="en-US" smtClean="0"/>
              <a:pPr/>
              <a:t>10</a:t>
            </a:fld>
            <a:endParaRPr lang="en-US" dirty="0"/>
          </a:p>
        </p:txBody>
      </p:sp>
      <p:sp>
        <p:nvSpPr>
          <p:cNvPr id="4" name="Footer Placeholder 3"/>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4998555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66443" y="5136155"/>
            <a:ext cx="6422003" cy="885748"/>
          </a:xfrm>
        </p:spPr>
        <p:txBody>
          <a:bodyPr>
            <a:normAutofit fontScale="70000" lnSpcReduction="20000"/>
          </a:bodyPr>
          <a:lstStyle/>
          <a:p>
            <a:r>
              <a:rPr lang="en-US" sz="3800" i="1" dirty="0" smtClean="0">
                <a:solidFill>
                  <a:schemeClr val="bg1"/>
                </a:solidFill>
              </a:rPr>
              <a:t>AVATAR is a Partnership </a:t>
            </a:r>
            <a:r>
              <a:rPr lang="en-US" sz="3800" i="1" dirty="0">
                <a:solidFill>
                  <a:schemeClr val="bg1"/>
                </a:solidFill>
              </a:rPr>
              <a:t>of Regional Leaders </a:t>
            </a:r>
            <a:r>
              <a:rPr lang="en-US" sz="3800" i="1" dirty="0" smtClean="0">
                <a:solidFill>
                  <a:schemeClr val="bg1"/>
                </a:solidFill>
              </a:rPr>
              <a:t>from these institutions</a:t>
            </a:r>
            <a:endParaRPr lang="en-US" sz="3800" i="1" dirty="0">
              <a:solidFill>
                <a:schemeClr val="bg1"/>
              </a:solidFill>
            </a:endParaRPr>
          </a:p>
          <a:p>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11</a:t>
            </a:fld>
            <a:endParaRPr lang="en-US" dirty="0"/>
          </a:p>
        </p:txBody>
      </p:sp>
      <p:grpSp>
        <p:nvGrpSpPr>
          <p:cNvPr id="6" name="Group 5"/>
          <p:cNvGrpSpPr/>
          <p:nvPr/>
        </p:nvGrpSpPr>
        <p:grpSpPr>
          <a:xfrm>
            <a:off x="3613331" y="58358"/>
            <a:ext cx="1873074" cy="1838325"/>
            <a:chOff x="0" y="0"/>
            <a:chExt cx="1828800" cy="1838325"/>
          </a:xfrm>
          <a:solidFill>
            <a:srgbClr val="FFC000"/>
          </a:solidFill>
        </p:grpSpPr>
        <p:cxnSp>
          <p:nvCxnSpPr>
            <p:cNvPr id="7" name="Straight Connector 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8" name="Straight Connector 7"/>
            <p:cNvCxnSpPr/>
            <p:nvPr/>
          </p:nvCxnSpPr>
          <p:spPr>
            <a:xfrm>
              <a:off x="1828800" y="638175"/>
              <a:ext cx="0" cy="1200150"/>
            </a:xfrm>
            <a:prstGeom prst="line">
              <a:avLst/>
            </a:prstGeom>
            <a:grpFill/>
            <a:ln w="28575" cap="flat" cmpd="sng" algn="ctr">
              <a:solidFill>
                <a:sysClr val="windowText" lastClr="000000">
                  <a:shade val="95000"/>
                  <a:satMod val="105000"/>
                </a:sysClr>
              </a:solidFill>
              <a:prstDash val="solid"/>
            </a:ln>
            <a:effectLst/>
          </p:spPr>
        </p:cxnSp>
        <p:sp>
          <p:nvSpPr>
            <p:cNvPr id="9" name="Flowchart: Decision 8"/>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sp>
          <p:nvSpPr>
            <p:cNvPr id="10" name="Text Box 22"/>
            <p:cNvSpPr txBox="1"/>
            <p:nvPr/>
          </p:nvSpPr>
          <p:spPr>
            <a:xfrm>
              <a:off x="333375" y="4000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High Schools </a:t>
              </a:r>
              <a:endParaRPr lang="en-US" sz="1100" dirty="0">
                <a:solidFill>
                  <a:prstClr val="black"/>
                </a:solidFill>
                <a:ea typeface="Calibri"/>
                <a:cs typeface="Times New Roman"/>
              </a:endParaRPr>
            </a:p>
          </p:txBody>
        </p:sp>
      </p:grpSp>
      <p:grpSp>
        <p:nvGrpSpPr>
          <p:cNvPr id="11" name="Group 10"/>
          <p:cNvGrpSpPr/>
          <p:nvPr/>
        </p:nvGrpSpPr>
        <p:grpSpPr>
          <a:xfrm>
            <a:off x="1762767" y="1243992"/>
            <a:ext cx="1831340" cy="2651549"/>
            <a:chOff x="0" y="0"/>
            <a:chExt cx="1831924" cy="2465680"/>
          </a:xfrm>
          <a:solidFill>
            <a:srgbClr val="A6CE28"/>
          </a:solidFill>
        </p:grpSpPr>
        <p:grpSp>
          <p:nvGrpSpPr>
            <p:cNvPr id="12" name="Group 11"/>
            <p:cNvGrpSpPr/>
            <p:nvPr/>
          </p:nvGrpSpPr>
          <p:grpSpPr>
            <a:xfrm>
              <a:off x="0" y="0"/>
              <a:ext cx="1831924" cy="2465680"/>
              <a:chOff x="0" y="0"/>
              <a:chExt cx="1831924" cy="2465680"/>
            </a:xfrm>
            <a:grpFill/>
          </p:grpSpPr>
          <p:sp>
            <p:nvSpPr>
              <p:cNvPr id="14" name="Flowchart: Decision 13"/>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15" name="Straight Connector 14"/>
              <p:cNvCxnSpPr/>
              <p:nvPr/>
            </p:nvCxnSpPr>
            <p:spPr>
              <a:xfrm>
                <a:off x="929030" y="1265530"/>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16" name="Straight Connector 15"/>
              <p:cNvCxnSpPr/>
              <p:nvPr/>
            </p:nvCxnSpPr>
            <p:spPr>
              <a:xfrm>
                <a:off x="0" y="643738"/>
                <a:ext cx="0" cy="1200150"/>
              </a:xfrm>
              <a:prstGeom prst="line">
                <a:avLst/>
              </a:prstGeom>
              <a:grpFill/>
              <a:ln w="28575" cap="flat" cmpd="sng" algn="ctr">
                <a:solidFill>
                  <a:sysClr val="windowText" lastClr="000000">
                    <a:shade val="95000"/>
                    <a:satMod val="105000"/>
                  </a:sysClr>
                </a:solidFill>
                <a:prstDash val="solid"/>
              </a:ln>
              <a:effectLst/>
            </p:spPr>
          </p:cxnSp>
          <p:sp>
            <p:nvSpPr>
              <p:cNvPr id="17" name="Text Box 21"/>
              <p:cNvSpPr txBox="1"/>
              <p:nvPr/>
            </p:nvSpPr>
            <p:spPr>
              <a:xfrm>
                <a:off x="336499" y="402336"/>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2 Year IHEs</a:t>
                </a:r>
                <a:endParaRPr lang="en-US" sz="1100" dirty="0">
                  <a:solidFill>
                    <a:prstClr val="black"/>
                  </a:solidFill>
                  <a:ea typeface="Calibri"/>
                  <a:cs typeface="Times New Roman"/>
                </a:endParaRPr>
              </a:p>
            </p:txBody>
          </p:sp>
        </p:grpSp>
        <p:cxnSp>
          <p:nvCxnSpPr>
            <p:cNvPr id="13" name="Straight Connector 12"/>
            <p:cNvCxnSpPr/>
            <p:nvPr/>
          </p:nvCxnSpPr>
          <p:spPr>
            <a:xfrm>
              <a:off x="1816100" y="641350"/>
              <a:ext cx="0" cy="1199853"/>
            </a:xfrm>
            <a:prstGeom prst="line">
              <a:avLst/>
            </a:prstGeom>
            <a:grpFill/>
            <a:ln w="28575" cap="flat" cmpd="sng" algn="ctr">
              <a:solidFill>
                <a:sysClr val="windowText" lastClr="000000">
                  <a:shade val="95000"/>
                  <a:satMod val="105000"/>
                </a:sysClr>
              </a:solidFill>
              <a:prstDash val="solid"/>
            </a:ln>
            <a:effectLst/>
          </p:spPr>
        </p:cxnSp>
      </p:grpSp>
      <p:grpSp>
        <p:nvGrpSpPr>
          <p:cNvPr id="18" name="Group 17"/>
          <p:cNvGrpSpPr/>
          <p:nvPr/>
        </p:nvGrpSpPr>
        <p:grpSpPr>
          <a:xfrm>
            <a:off x="5485826" y="1265480"/>
            <a:ext cx="1876425" cy="2466975"/>
            <a:chOff x="0" y="0"/>
            <a:chExt cx="1876425" cy="2466975"/>
          </a:xfrm>
          <a:solidFill>
            <a:schemeClr val="accent5">
              <a:lumMod val="60000"/>
              <a:lumOff val="40000"/>
            </a:schemeClr>
          </a:solidFill>
        </p:grpSpPr>
        <p:grpSp>
          <p:nvGrpSpPr>
            <p:cNvPr id="19" name="Group 18"/>
            <p:cNvGrpSpPr/>
            <p:nvPr/>
          </p:nvGrpSpPr>
          <p:grpSpPr>
            <a:xfrm>
              <a:off x="0" y="0"/>
              <a:ext cx="1876425" cy="2466975"/>
              <a:chOff x="0" y="0"/>
              <a:chExt cx="1876425" cy="2466975"/>
            </a:xfrm>
            <a:grpFill/>
          </p:grpSpPr>
          <p:cxnSp>
            <p:nvCxnSpPr>
              <p:cNvPr id="21" name="Straight Connector 20"/>
              <p:cNvCxnSpPr/>
              <p:nvPr/>
            </p:nvCxnSpPr>
            <p:spPr>
              <a:xfrm>
                <a:off x="1838325" y="657225"/>
                <a:ext cx="0" cy="1200150"/>
              </a:xfrm>
              <a:prstGeom prst="line">
                <a:avLst/>
              </a:prstGeom>
              <a:grpFill/>
              <a:ln w="28575" cap="flat" cmpd="sng" algn="ctr">
                <a:solidFill>
                  <a:sysClr val="windowText" lastClr="000000">
                    <a:shade val="95000"/>
                    <a:satMod val="105000"/>
                  </a:sysClr>
                </a:solidFill>
                <a:prstDash val="solid"/>
              </a:ln>
              <a:effectLst/>
            </p:spPr>
          </p:cxnSp>
          <p:sp>
            <p:nvSpPr>
              <p:cNvPr id="22" name="Flowchart: Decision 2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3" name="Straight Connector 22"/>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24" name="Text Box 20"/>
              <p:cNvSpPr txBox="1"/>
              <p:nvPr/>
            </p:nvSpPr>
            <p:spPr>
              <a:xfrm>
                <a:off x="381000" y="36195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nSpc>
                    <a:spcPct val="115000"/>
                  </a:lnSpc>
                  <a:spcAft>
                    <a:spcPts val="1000"/>
                  </a:spcAft>
                </a:pPr>
                <a:r>
                  <a:rPr lang="en-US" sz="1600" b="1" i="1" dirty="0">
                    <a:solidFill>
                      <a:prstClr val="black"/>
                    </a:solidFill>
                    <a:ea typeface="Calibri"/>
                    <a:cs typeface="Calibri"/>
                  </a:rPr>
                  <a:t>4 Year IHEs</a:t>
                </a:r>
                <a:endParaRPr lang="en-US" sz="1100" dirty="0">
                  <a:solidFill>
                    <a:prstClr val="black"/>
                  </a:solidFill>
                  <a:ea typeface="Calibri"/>
                  <a:cs typeface="Times New Roman"/>
                </a:endParaRPr>
              </a:p>
            </p:txBody>
          </p:sp>
        </p:grpSp>
        <p:cxnSp>
          <p:nvCxnSpPr>
            <p:cNvPr id="20" name="Straight Connector 19"/>
            <p:cNvCxnSpPr/>
            <p:nvPr/>
          </p:nvCxnSpPr>
          <p:spPr>
            <a:xfrm>
              <a:off x="0" y="657225"/>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25" name="Group 24"/>
          <p:cNvGrpSpPr/>
          <p:nvPr/>
        </p:nvGrpSpPr>
        <p:grpSpPr>
          <a:xfrm>
            <a:off x="2708456" y="3089692"/>
            <a:ext cx="1828800" cy="1889715"/>
            <a:chOff x="0" y="0"/>
            <a:chExt cx="1828800" cy="2447925"/>
          </a:xfrm>
          <a:solidFill>
            <a:schemeClr val="bg2">
              <a:lumMod val="50000"/>
            </a:schemeClr>
          </a:solidFill>
        </p:grpSpPr>
        <p:sp>
          <p:nvSpPr>
            <p:cNvPr id="26" name="Flowchart: Decision 25"/>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27" name="Straight Connector 26"/>
            <p:cNvCxnSpPr/>
            <p:nvPr/>
          </p:nvCxnSpPr>
          <p:spPr>
            <a:xfrm>
              <a:off x="0" y="63817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28" name="Straight Connector 27"/>
            <p:cNvCxnSpPr/>
            <p:nvPr/>
          </p:nvCxnSpPr>
          <p:spPr>
            <a:xfrm>
              <a:off x="904875" y="1247775"/>
              <a:ext cx="0" cy="1200150"/>
            </a:xfrm>
            <a:prstGeom prst="line">
              <a:avLst/>
            </a:prstGeom>
            <a:grpFill/>
            <a:ln w="28575" cap="flat" cmpd="sng" algn="ctr">
              <a:solidFill>
                <a:sysClr val="windowText" lastClr="000000">
                  <a:shade val="95000"/>
                  <a:satMod val="105000"/>
                </a:sysClr>
              </a:solidFill>
              <a:prstDash val="solid"/>
            </a:ln>
            <a:effectLst/>
          </p:spPr>
        </p:cxnSp>
        <p:sp>
          <p:nvSpPr>
            <p:cNvPr id="29" name="Text Box 41"/>
            <p:cNvSpPr txBox="1"/>
            <p:nvPr/>
          </p:nvSpPr>
          <p:spPr>
            <a:xfrm>
              <a:off x="209550" y="419100"/>
              <a:ext cx="1495425"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ESCs</a:t>
              </a:r>
              <a:endParaRPr lang="en-US" sz="1100" dirty="0">
                <a:solidFill>
                  <a:prstClr val="black"/>
                </a:solidFill>
                <a:ea typeface="Calibri"/>
                <a:cs typeface="Times New Roman"/>
              </a:endParaRPr>
            </a:p>
          </p:txBody>
        </p:sp>
        <p:cxnSp>
          <p:nvCxnSpPr>
            <p:cNvPr id="30" name="Straight Connector 29"/>
            <p:cNvCxnSpPr/>
            <p:nvPr/>
          </p:nvCxnSpPr>
          <p:spPr>
            <a:xfrm>
              <a:off x="1828800" y="628650"/>
              <a:ext cx="0" cy="1200150"/>
            </a:xfrm>
            <a:prstGeom prst="line">
              <a:avLst/>
            </a:prstGeom>
            <a:grpFill/>
            <a:ln w="28575" cap="flat" cmpd="sng" algn="ctr">
              <a:solidFill>
                <a:sysClr val="windowText" lastClr="000000">
                  <a:shade val="95000"/>
                  <a:satMod val="105000"/>
                </a:sysClr>
              </a:solidFill>
              <a:prstDash val="solid"/>
            </a:ln>
            <a:effectLst/>
          </p:spPr>
        </p:cxnSp>
      </p:grpSp>
      <p:grpSp>
        <p:nvGrpSpPr>
          <p:cNvPr id="31" name="Group 30"/>
          <p:cNvGrpSpPr/>
          <p:nvPr/>
        </p:nvGrpSpPr>
        <p:grpSpPr>
          <a:xfrm>
            <a:off x="4545819" y="3077963"/>
            <a:ext cx="1828800" cy="1895471"/>
            <a:chOff x="0" y="0"/>
            <a:chExt cx="1828800" cy="2466975"/>
          </a:xfrm>
          <a:solidFill>
            <a:srgbClr val="C00000"/>
          </a:solidFill>
        </p:grpSpPr>
        <p:sp>
          <p:nvSpPr>
            <p:cNvPr id="32" name="Flowchart: Decision 31"/>
            <p:cNvSpPr/>
            <p:nvPr/>
          </p:nvSpPr>
          <p:spPr>
            <a:xfrm>
              <a:off x="0" y="0"/>
              <a:ext cx="1828800" cy="1266825"/>
            </a:xfrm>
            <a:prstGeom prst="flowChartDecision">
              <a:avLst/>
            </a:prstGeom>
            <a:grpFill/>
            <a:ln w="25400" cap="flat" cmpd="sng" algn="ctr">
              <a:solidFill>
                <a:sysClr val="windowText" lastClr="000000"/>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solidFill>
                  <a:prstClr val="black"/>
                </a:solidFill>
              </a:endParaRPr>
            </a:p>
          </p:txBody>
        </p:sp>
        <p:cxnSp>
          <p:nvCxnSpPr>
            <p:cNvPr id="33" name="Straight Connector 32"/>
            <p:cNvCxnSpPr/>
            <p:nvPr/>
          </p:nvCxnSpPr>
          <p:spPr>
            <a:xfrm>
              <a:off x="182880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4" name="Straight Connector 33"/>
            <p:cNvCxnSpPr/>
            <p:nvPr/>
          </p:nvCxnSpPr>
          <p:spPr>
            <a:xfrm>
              <a:off x="0" y="619125"/>
              <a:ext cx="0" cy="1200150"/>
            </a:xfrm>
            <a:prstGeom prst="line">
              <a:avLst/>
            </a:prstGeom>
            <a:grpFill/>
            <a:ln w="28575" cap="flat" cmpd="sng" algn="ctr">
              <a:solidFill>
                <a:sysClr val="windowText" lastClr="000000">
                  <a:shade val="95000"/>
                  <a:satMod val="105000"/>
                </a:sysClr>
              </a:solidFill>
              <a:prstDash val="solid"/>
            </a:ln>
            <a:effectLst/>
          </p:spPr>
        </p:cxnSp>
        <p:cxnSp>
          <p:nvCxnSpPr>
            <p:cNvPr id="35" name="Straight Connector 34"/>
            <p:cNvCxnSpPr/>
            <p:nvPr/>
          </p:nvCxnSpPr>
          <p:spPr>
            <a:xfrm>
              <a:off x="904875" y="1266825"/>
              <a:ext cx="0" cy="1200150"/>
            </a:xfrm>
            <a:prstGeom prst="line">
              <a:avLst/>
            </a:prstGeom>
            <a:grpFill/>
            <a:ln w="28575" cap="flat" cmpd="sng" algn="ctr">
              <a:solidFill>
                <a:sysClr val="windowText" lastClr="000000">
                  <a:shade val="95000"/>
                  <a:satMod val="105000"/>
                </a:sysClr>
              </a:solidFill>
              <a:prstDash val="solid"/>
            </a:ln>
            <a:effectLst/>
          </p:spPr>
        </p:cxnSp>
        <p:sp>
          <p:nvSpPr>
            <p:cNvPr id="36" name="Text Box 42"/>
            <p:cNvSpPr txBox="1"/>
            <p:nvPr/>
          </p:nvSpPr>
          <p:spPr>
            <a:xfrm>
              <a:off x="115263" y="333375"/>
              <a:ext cx="1580188" cy="74295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scene3d>
                <a:camera prst="orthographicFront"/>
                <a:lightRig rig="threePt" dir="t"/>
              </a:scene3d>
              <a:sp3d extrusionH="57150">
                <a:bevelT w="38100" h="38100"/>
              </a:sp3d>
            </a:bodyPr>
            <a:lstStyle/>
            <a:p>
              <a:pPr algn="ctr">
                <a:lnSpc>
                  <a:spcPct val="115000"/>
                </a:lnSpc>
              </a:pPr>
              <a:r>
                <a:rPr lang="en-US" sz="1600" b="1" i="1" dirty="0">
                  <a:solidFill>
                    <a:prstClr val="black"/>
                  </a:solidFill>
                  <a:ea typeface="Calibri"/>
                  <a:cs typeface="Calibri"/>
                </a:rPr>
                <a:t>Regional P-16</a:t>
              </a:r>
              <a:endParaRPr lang="en-US" sz="1100" dirty="0">
                <a:solidFill>
                  <a:prstClr val="black"/>
                </a:solidFill>
                <a:ea typeface="Calibri"/>
                <a:cs typeface="Times New Roman"/>
              </a:endParaRPr>
            </a:p>
            <a:p>
              <a:pPr algn="ctr">
                <a:lnSpc>
                  <a:spcPct val="115000"/>
                </a:lnSpc>
              </a:pPr>
              <a:r>
                <a:rPr lang="en-US" sz="1600" b="1" i="1" dirty="0">
                  <a:solidFill>
                    <a:prstClr val="black"/>
                  </a:solidFill>
                  <a:ea typeface="Calibri"/>
                  <a:cs typeface="Calibri"/>
                </a:rPr>
                <a:t>Councils </a:t>
              </a:r>
              <a:endParaRPr lang="en-US" sz="1100" dirty="0">
                <a:solidFill>
                  <a:prstClr val="black"/>
                </a:solidFill>
                <a:ea typeface="Calibri"/>
                <a:cs typeface="Times New Roman"/>
              </a:endParaRPr>
            </a:p>
          </p:txBody>
        </p:sp>
      </p:grpSp>
      <p:sp>
        <p:nvSpPr>
          <p:cNvPr id="37" name="Text Box 40"/>
          <p:cNvSpPr txBox="1"/>
          <p:nvPr/>
        </p:nvSpPr>
        <p:spPr>
          <a:xfrm>
            <a:off x="3727457" y="1539788"/>
            <a:ext cx="1775497" cy="1919701"/>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pPr>
            <a:r>
              <a:rPr lang="en-US" sz="14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800" b="1" dirty="0">
                <a:solidFill>
                  <a:prstClr val="black"/>
                </a:solidFill>
                <a:latin typeface="Felix Titling"/>
                <a:ea typeface="Calibri"/>
                <a:cs typeface="Times New Roman"/>
              </a:rPr>
              <a:t> </a:t>
            </a:r>
            <a:endParaRPr lang="en-US" sz="1100" dirty="0">
              <a:solidFill>
                <a:prstClr val="black"/>
              </a:solidFill>
              <a:ea typeface="Calibri"/>
              <a:cs typeface="Times New Roman"/>
            </a:endParaRP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Scaffolding</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Student</a:t>
            </a:r>
          </a:p>
          <a:p>
            <a:pPr algn="ctr">
              <a:lnSpc>
                <a:spcPct val="115000"/>
              </a:lnSpc>
            </a:pPr>
            <a:r>
              <a:rPr lang="en-US" sz="1400" b="1" u="heavy" spc="300" dirty="0">
                <a:effectLst>
                  <a:outerShdw blurRad="38100" dist="38100" dir="2700000" algn="tl">
                    <a:srgbClr val="000000">
                      <a:alpha val="43137"/>
                    </a:srgbClr>
                  </a:outerShdw>
                </a:effectLst>
                <a:uFill>
                  <a:solidFill>
                    <a:srgbClr val="C00000"/>
                  </a:solidFill>
                </a:uFill>
                <a:latin typeface="Bodoni MT Black" panose="02070A03080606020203" pitchFamily="18" charset="0"/>
                <a:ea typeface="Calibri"/>
                <a:cs typeface="Adobe Gurmukhi" panose="01010101010101010101" pitchFamily="50" charset="0"/>
              </a:rPr>
              <a:t>Success</a:t>
            </a:r>
          </a:p>
        </p:txBody>
      </p:sp>
      <p:sp>
        <p:nvSpPr>
          <p:cNvPr id="2" name="Footer Placeholder 1"/>
          <p:cNvSpPr>
            <a:spLocks noGrp="1"/>
          </p:cNvSpPr>
          <p:nvPr>
            <p:ph type="ftr" sz="quarter" idx="11"/>
          </p:nvPr>
        </p:nvSpPr>
        <p:spPr/>
        <p:txBody>
          <a:bodyPr/>
          <a:lstStyle/>
          <a:p>
            <a:r>
              <a:rPr lang="en-US" smtClean="0"/>
              <a:t>http://untavatar.org</a:t>
            </a:r>
            <a:endParaRPr lang="en-US" dirty="0"/>
          </a:p>
        </p:txBody>
      </p:sp>
    </p:spTree>
    <p:extLst>
      <p:ext uri="{BB962C8B-B14F-4D97-AF65-F5344CB8AC3E}">
        <p14:creationId xmlns:p14="http://schemas.microsoft.com/office/powerpoint/2010/main" val="340157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16" presetClass="entr" presetSubtype="21"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barn(inVertical)">
                                      <p:cBhvr>
                                        <p:cTn id="4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2820" y="2489201"/>
            <a:ext cx="8134560" cy="3530599"/>
          </a:xfrm>
        </p:spPr>
        <p:txBody>
          <a:bodyPr>
            <a:normAutofit fontScale="85000" lnSpcReduction="20000"/>
          </a:bodyPr>
          <a:lstStyle/>
          <a:p>
            <a:pPr lvl="0"/>
            <a:r>
              <a:rPr lang="en-US" sz="3000" b="1" dirty="0" smtClean="0">
                <a:solidFill>
                  <a:schemeClr val="tx1">
                    <a:lumMod val="85000"/>
                    <a:lumOff val="15000"/>
                  </a:schemeClr>
                </a:solidFill>
              </a:rPr>
              <a:t>Creates </a:t>
            </a:r>
            <a:r>
              <a:rPr lang="en-US" sz="3000" b="1" dirty="0">
                <a:solidFill>
                  <a:schemeClr val="tx1">
                    <a:lumMod val="85000"/>
                    <a:lumOff val="15000"/>
                  </a:schemeClr>
                </a:solidFill>
              </a:rPr>
              <a:t>and </a:t>
            </a:r>
            <a:r>
              <a:rPr lang="en-US" sz="3000" b="1" dirty="0" smtClean="0">
                <a:solidFill>
                  <a:schemeClr val="tx1">
                    <a:lumMod val="85000"/>
                    <a:lumOff val="15000"/>
                  </a:schemeClr>
                </a:solidFill>
              </a:rPr>
              <a:t>builds </a:t>
            </a:r>
            <a:r>
              <a:rPr lang="en-US" sz="3000" b="1" dirty="0" smtClean="0">
                <a:solidFill>
                  <a:srgbClr val="FF0000"/>
                </a:solidFill>
                <a:effectLst>
                  <a:outerShdw blurRad="38100" dist="38100" dir="2700000" algn="tl">
                    <a:srgbClr val="000000">
                      <a:alpha val="43137"/>
                    </a:srgbClr>
                  </a:outerShdw>
                </a:effectLst>
              </a:rPr>
              <a:t>relationships</a:t>
            </a:r>
            <a:r>
              <a:rPr lang="en-US" sz="3000" b="1" dirty="0" smtClean="0">
                <a:solidFill>
                  <a:schemeClr val="tx1">
                    <a:lumMod val="85000"/>
                    <a:lumOff val="15000"/>
                  </a:schemeClr>
                </a:solidFill>
              </a:rPr>
              <a:t> through </a:t>
            </a:r>
            <a:r>
              <a:rPr lang="en-US" sz="3000" b="1" dirty="0">
                <a:solidFill>
                  <a:schemeClr val="tx1">
                    <a:lumMod val="85000"/>
                    <a:lumOff val="15000"/>
                  </a:schemeClr>
                </a:solidFill>
              </a:rPr>
              <a:t>ongoing </a:t>
            </a:r>
            <a:r>
              <a:rPr lang="en-US" sz="3000" b="1" dirty="0">
                <a:solidFill>
                  <a:srgbClr val="FF0000"/>
                </a:solidFill>
                <a:effectLst>
                  <a:outerShdw blurRad="38100" dist="38100" dir="2700000" algn="tl">
                    <a:srgbClr val="000000">
                      <a:alpha val="43137"/>
                    </a:srgbClr>
                  </a:outerShdw>
                </a:effectLst>
              </a:rPr>
              <a:t>critical conversations</a:t>
            </a:r>
          </a:p>
          <a:p>
            <a:pPr lvl="0"/>
            <a:r>
              <a:rPr lang="en-US" sz="3000" b="1" dirty="0" smtClean="0">
                <a:solidFill>
                  <a:schemeClr val="tx1">
                    <a:lumMod val="85000"/>
                    <a:lumOff val="15000"/>
                  </a:schemeClr>
                </a:solidFill>
              </a:rPr>
              <a:t>Uses </a:t>
            </a:r>
            <a:r>
              <a:rPr lang="en-US" sz="3000" b="1" dirty="0">
                <a:solidFill>
                  <a:srgbClr val="FF0000"/>
                </a:solidFill>
                <a:effectLst>
                  <a:outerShdw blurRad="38100" dist="38100" dir="2700000" algn="tl">
                    <a:srgbClr val="000000">
                      <a:alpha val="43137"/>
                    </a:srgbClr>
                  </a:outerShdw>
                </a:effectLst>
              </a:rPr>
              <a:t>regional data </a:t>
            </a:r>
            <a:r>
              <a:rPr lang="en-US" sz="3000" b="1" dirty="0">
                <a:solidFill>
                  <a:schemeClr val="tx1">
                    <a:lumMod val="85000"/>
                    <a:lumOff val="15000"/>
                  </a:schemeClr>
                </a:solidFill>
              </a:rPr>
              <a:t>to make alignment decisions</a:t>
            </a:r>
          </a:p>
          <a:p>
            <a:pPr lvl="0"/>
            <a:r>
              <a:rPr lang="en-US" sz="3000" b="1" dirty="0" smtClean="0">
                <a:solidFill>
                  <a:srgbClr val="FF0000"/>
                </a:solidFill>
                <a:effectLst>
                  <a:outerShdw blurRad="38100" dist="38100" dir="2700000" algn="tl">
                    <a:srgbClr val="000000">
                      <a:alpha val="43137"/>
                    </a:srgbClr>
                  </a:outerShdw>
                </a:effectLst>
              </a:rPr>
              <a:t>Develops </a:t>
            </a:r>
            <a:r>
              <a:rPr lang="en-US" sz="3000" b="1" dirty="0">
                <a:solidFill>
                  <a:srgbClr val="FF0000"/>
                </a:solidFill>
                <a:effectLst>
                  <a:outerShdw blurRad="38100" dist="38100" dir="2700000" algn="tl">
                    <a:srgbClr val="000000">
                      <a:alpha val="43137"/>
                    </a:srgbClr>
                  </a:outerShdw>
                </a:effectLst>
              </a:rPr>
              <a:t>shared understanding </a:t>
            </a:r>
            <a:r>
              <a:rPr lang="en-US" sz="3000" b="1" dirty="0">
                <a:solidFill>
                  <a:schemeClr val="tx1">
                    <a:lumMod val="85000"/>
                    <a:lumOff val="15000"/>
                  </a:schemeClr>
                </a:solidFill>
              </a:rPr>
              <a:t>of college and career readiness and success for students</a:t>
            </a:r>
          </a:p>
          <a:p>
            <a:pPr lvl="0"/>
            <a:r>
              <a:rPr lang="en-US" sz="3000" b="1" dirty="0" smtClean="0">
                <a:solidFill>
                  <a:schemeClr val="tx1">
                    <a:lumMod val="85000"/>
                    <a:lumOff val="15000"/>
                  </a:schemeClr>
                </a:solidFill>
              </a:rPr>
              <a:t>Identifies </a:t>
            </a:r>
            <a:r>
              <a:rPr lang="en-US" sz="3000" b="1" dirty="0">
                <a:solidFill>
                  <a:schemeClr val="tx1">
                    <a:lumMod val="85000"/>
                    <a:lumOff val="15000"/>
                  </a:schemeClr>
                </a:solidFill>
              </a:rPr>
              <a:t>and </a:t>
            </a:r>
            <a:r>
              <a:rPr lang="en-US" sz="3000" b="1" dirty="0" smtClean="0">
                <a:solidFill>
                  <a:srgbClr val="FF0000"/>
                </a:solidFill>
                <a:effectLst>
                  <a:outerShdw blurRad="38100" dist="38100" dir="2700000" algn="tl">
                    <a:srgbClr val="000000">
                      <a:alpha val="43137"/>
                    </a:srgbClr>
                  </a:outerShdw>
                </a:effectLst>
              </a:rPr>
              <a:t>implements </a:t>
            </a:r>
            <a:r>
              <a:rPr lang="en-US" sz="3000" b="1" dirty="0">
                <a:solidFill>
                  <a:srgbClr val="FF0000"/>
                </a:solidFill>
                <a:effectLst>
                  <a:outerShdw blurRad="38100" dist="38100" dir="2700000" algn="tl">
                    <a:srgbClr val="000000">
                      <a:alpha val="43137"/>
                    </a:srgbClr>
                  </a:outerShdw>
                </a:effectLst>
              </a:rPr>
              <a:t>intentional actions</a:t>
            </a:r>
          </a:p>
          <a:p>
            <a:pPr lvl="0"/>
            <a:r>
              <a:rPr lang="en-US" sz="3000" b="1" dirty="0" smtClean="0">
                <a:solidFill>
                  <a:schemeClr val="tx1">
                    <a:lumMod val="85000"/>
                    <a:lumOff val="15000"/>
                  </a:schemeClr>
                </a:solidFill>
              </a:rPr>
              <a:t>Evaluates, </a:t>
            </a:r>
            <a:r>
              <a:rPr lang="en-US" sz="3000" b="1" dirty="0" smtClean="0">
                <a:solidFill>
                  <a:srgbClr val="FF0000"/>
                </a:solidFill>
                <a:effectLst>
                  <a:outerShdw blurRad="38100" dist="38100" dir="2700000" algn="tl">
                    <a:srgbClr val="000000">
                      <a:alpha val="43137"/>
                    </a:srgbClr>
                  </a:outerShdw>
                </a:effectLst>
              </a:rPr>
              <a:t>sustains</a:t>
            </a:r>
            <a:r>
              <a:rPr lang="en-US" sz="3000" b="1" dirty="0" smtClean="0">
                <a:solidFill>
                  <a:schemeClr val="tx1">
                    <a:lumMod val="85000"/>
                    <a:lumOff val="15000"/>
                  </a:schemeClr>
                </a:solidFill>
              </a:rPr>
              <a:t>, </a:t>
            </a:r>
            <a:r>
              <a:rPr lang="en-US" sz="3000" b="1" dirty="0">
                <a:solidFill>
                  <a:schemeClr val="tx1">
                    <a:lumMod val="85000"/>
                    <a:lumOff val="15000"/>
                  </a:schemeClr>
                </a:solidFill>
              </a:rPr>
              <a:t>and </a:t>
            </a:r>
            <a:r>
              <a:rPr lang="en-US" sz="3000" b="1" dirty="0" smtClean="0">
                <a:solidFill>
                  <a:schemeClr val="tx1">
                    <a:lumMod val="85000"/>
                    <a:lumOff val="15000"/>
                  </a:schemeClr>
                </a:solidFill>
              </a:rPr>
              <a:t>shares </a:t>
            </a:r>
            <a:r>
              <a:rPr lang="en-US" sz="3000" b="1" dirty="0">
                <a:solidFill>
                  <a:schemeClr val="tx1">
                    <a:lumMod val="85000"/>
                    <a:lumOff val="15000"/>
                  </a:schemeClr>
                </a:solidFill>
              </a:rPr>
              <a:t>vertical alignment work </a:t>
            </a:r>
          </a:p>
          <a:p>
            <a:endParaRPr lang="en-US" dirty="0"/>
          </a:p>
        </p:txBody>
      </p:sp>
      <p:sp>
        <p:nvSpPr>
          <p:cNvPr id="2" name="Slide Number Placeholder 1"/>
          <p:cNvSpPr>
            <a:spLocks noGrp="1"/>
          </p:cNvSpPr>
          <p:nvPr>
            <p:ph type="sldNum" sz="quarter" idx="12"/>
          </p:nvPr>
        </p:nvSpPr>
        <p:spPr/>
        <p:txBody>
          <a:bodyPr/>
          <a:lstStyle/>
          <a:p>
            <a:fld id="{A79836AA-2E5C-4B78-BCFE-529AC8470618}" type="slidenum">
              <a:rPr lang="en-US" smtClean="0"/>
              <a:pPr/>
              <a:t>12</a:t>
            </a:fld>
            <a:endParaRPr lang="en-US" dirty="0"/>
          </a:p>
        </p:txBody>
      </p:sp>
      <p:sp>
        <p:nvSpPr>
          <p:cNvPr id="9" name="Rounded Rectangle 4"/>
          <p:cNvSpPr/>
          <p:nvPr/>
        </p:nvSpPr>
        <p:spPr>
          <a:xfrm>
            <a:off x="542819" y="1017999"/>
            <a:ext cx="8134561" cy="878401"/>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r>
              <a:rPr lang="en-US" sz="3600" b="1" dirty="0" smtClean="0">
                <a:solidFill>
                  <a:schemeClr val="bg1"/>
                </a:solidFill>
                <a:effectLst>
                  <a:outerShdw blurRad="38100" dist="38100" dir="2700000" algn="tl">
                    <a:srgbClr val="000000">
                      <a:alpha val="43137"/>
                    </a:srgbClr>
                  </a:outerShdw>
                </a:effectLst>
                <a:latin typeface="+mj-lt"/>
              </a:rPr>
              <a:t>The AVATAR Process</a:t>
            </a:r>
            <a:endParaRPr lang="en-US" sz="3600" b="1" kern="1200" cap="none" dirty="0">
              <a:solidFill>
                <a:schemeClr val="bg1"/>
              </a:solidFill>
              <a:effectLst>
                <a:outerShdw blurRad="38100" dist="38100" dir="2700000" algn="tl">
                  <a:srgbClr val="000000">
                    <a:alpha val="43137"/>
                  </a:srgbClr>
                </a:outerShdw>
              </a:effectLst>
              <a:latin typeface="+mj-lt"/>
            </a:endParaRPr>
          </a:p>
        </p:txBody>
      </p:sp>
      <p:sp>
        <p:nvSpPr>
          <p:cNvPr id="5" name="Footer Placeholder 4"/>
          <p:cNvSpPr txBox="1">
            <a:spLocks/>
          </p:cNvSpPr>
          <p:nvPr/>
        </p:nvSpPr>
        <p:spPr>
          <a:xfrm>
            <a:off x="533401" y="6324600"/>
            <a:ext cx="1905000" cy="381000"/>
          </a:xfrm>
          <a:prstGeom prst="rect">
            <a:avLst/>
          </a:prstGeom>
        </p:spPr>
        <p:txBody>
          <a:bodyPr vert="horz" lIns="91440" tIns="45720" rIns="91440" bIns="45720" rtlCol="0" anchor="b"/>
          <a:lstStyle>
            <a:defPPr>
              <a:defRPr lang="en-US"/>
            </a:defPPr>
            <a:lvl1pPr marL="0" algn="l" defTabSz="914400" rtl="0" eaLnBrk="1" latinLnBrk="0" hangingPunct="1">
              <a:defRPr sz="1200" b="1" i="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http://untavatar.org</a:t>
            </a:r>
            <a:endParaRPr lang="en-US" dirty="0"/>
          </a:p>
        </p:txBody>
      </p:sp>
    </p:spTree>
    <p:extLst>
      <p:ext uri="{BB962C8B-B14F-4D97-AF65-F5344CB8AC3E}">
        <p14:creationId xmlns:p14="http://schemas.microsoft.com/office/powerpoint/2010/main" val="87731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43" y="1981200"/>
            <a:ext cx="3828758" cy="2895600"/>
          </a:xfrm>
        </p:spPr>
        <p:txBody>
          <a:bodyPr/>
          <a:lstStyle/>
          <a:p>
            <a:r>
              <a:rPr lang="en-US" sz="4400" b="1" dirty="0" smtClean="0">
                <a:solidFill>
                  <a:srgbClr val="FFC000"/>
                </a:solidFill>
              </a:rPr>
              <a:t>How does an AVATAR  partnership use local data</a:t>
            </a:r>
            <a:r>
              <a:rPr lang="en-US" sz="4400" b="1" dirty="0" smtClean="0">
                <a:solidFill>
                  <a:srgbClr val="C00000"/>
                </a:solidFill>
              </a:rPr>
              <a:t>?</a:t>
            </a:r>
            <a:endParaRPr lang="en-US" sz="4400" b="1" dirty="0">
              <a:solidFill>
                <a:srgbClr val="C00000"/>
              </a:solidFill>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pPr/>
              <a:t>13</a:t>
            </a:fld>
            <a:endParaRPr lang="en-US" dirty="0"/>
          </a:p>
        </p:txBody>
      </p:sp>
      <p:sp>
        <p:nvSpPr>
          <p:cNvPr id="5" name="Footer Placeholder 4"/>
          <p:cNvSpPr>
            <a:spLocks noGrp="1"/>
          </p:cNvSpPr>
          <p:nvPr>
            <p:ph type="ftr" sz="quarter" idx="11"/>
          </p:nvPr>
        </p:nvSpPr>
        <p:spPr/>
        <p:txBody>
          <a:bodyPr/>
          <a:lstStyle/>
          <a:p>
            <a:r>
              <a:rPr lang="en-US" dirty="0" smtClean="0"/>
              <a:t>http://untavatar.org</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1045" y="1981200"/>
            <a:ext cx="3555755" cy="3058491"/>
          </a:xfrm>
          <a:prstGeom prst="ellipse">
            <a:avLst/>
          </a:prstGeom>
          <a:ln>
            <a:noFill/>
          </a:ln>
          <a:effectLst>
            <a:softEdge rad="112500"/>
          </a:effectLst>
        </p:spPr>
      </p:pic>
    </p:spTree>
    <p:extLst>
      <p:ext uri="{BB962C8B-B14F-4D97-AF65-F5344CB8AC3E}">
        <p14:creationId xmlns:p14="http://schemas.microsoft.com/office/powerpoint/2010/main" val="28053732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66440" y="1063417"/>
            <a:ext cx="7667959" cy="3089483"/>
          </a:xfrm>
        </p:spPr>
        <p:txBody>
          <a:bodyPr/>
          <a:lstStyle/>
          <a:p>
            <a:r>
              <a:rPr lang="en-US" sz="8800" b="1" dirty="0" smtClean="0"/>
              <a:t>What is your evidence?</a:t>
            </a:r>
            <a:endParaRPr lang="en-US" sz="8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14</a:t>
            </a:fld>
            <a:endParaRPr lang="en-US" dirty="0"/>
          </a:p>
        </p:txBody>
      </p:sp>
      <p:pic>
        <p:nvPicPr>
          <p:cNvPr id="10" name="Picture 9"/>
          <p:cNvPicPr>
            <a:picLocks noChangeAspect="1"/>
          </p:cNvPicPr>
          <p:nvPr/>
        </p:nvPicPr>
        <p:blipFill>
          <a:blip r:embed="rId2"/>
          <a:stretch>
            <a:fillRect/>
          </a:stretch>
        </p:blipFill>
        <p:spPr>
          <a:xfrm>
            <a:off x="7096125" y="5181600"/>
            <a:ext cx="1450974" cy="957155"/>
          </a:xfrm>
          <a:prstGeom prst="rect">
            <a:avLst/>
          </a:prstGeom>
        </p:spPr>
      </p:pic>
      <p:sp>
        <p:nvSpPr>
          <p:cNvPr id="2" name="TextBox 1"/>
          <p:cNvSpPr txBox="1"/>
          <p:nvPr/>
        </p:nvSpPr>
        <p:spPr>
          <a:xfrm>
            <a:off x="685800" y="4876800"/>
            <a:ext cx="5715000" cy="1200329"/>
          </a:xfrm>
          <a:prstGeom prst="rect">
            <a:avLst/>
          </a:prstGeom>
          <a:noFill/>
        </p:spPr>
        <p:txBody>
          <a:bodyPr wrap="square" rtlCol="0">
            <a:spAutoFit/>
          </a:bodyPr>
          <a:lstStyle/>
          <a:p>
            <a:r>
              <a:rPr lang="en-US" dirty="0" smtClean="0"/>
              <a:t>The Texas Education Agency (TEA) and Texas Higher Education Coordinating Board (THECB) collect many useful indicators and make them available to the public.</a:t>
            </a:r>
            <a:endParaRPr lang="en-US" dirty="0"/>
          </a:p>
        </p:txBody>
      </p:sp>
      <p:sp>
        <p:nvSpPr>
          <p:cNvPr id="6" name="Footer Placeholder 3"/>
          <p:cNvSpPr>
            <a:spLocks noGrp="1"/>
          </p:cNvSpPr>
          <p:nvPr>
            <p:ph type="ftr" sz="quarter" idx="11"/>
          </p:nvPr>
        </p:nvSpPr>
        <p:spPr>
          <a:xfrm>
            <a:off x="590842" y="6373195"/>
            <a:ext cx="3859795" cy="228659"/>
          </a:xfrm>
        </p:spPr>
        <p:txBody>
          <a:bodyPr/>
          <a:lstStyle/>
          <a:p>
            <a:r>
              <a:rPr lang="en-US" smtClean="0"/>
              <a:t>http://untavatar.org</a:t>
            </a:r>
            <a:endParaRPr lang="en-US" dirty="0"/>
          </a:p>
        </p:txBody>
      </p:sp>
    </p:spTree>
    <p:extLst>
      <p:ext uri="{BB962C8B-B14F-4D97-AF65-F5344CB8AC3E}">
        <p14:creationId xmlns:p14="http://schemas.microsoft.com/office/powerpoint/2010/main" val="12346808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866440" y="1063417"/>
            <a:ext cx="7667959" cy="3089483"/>
          </a:xfrm>
        </p:spPr>
        <p:txBody>
          <a:bodyPr/>
          <a:lstStyle/>
          <a:p>
            <a:r>
              <a:rPr lang="en-US" b="1" dirty="0" smtClean="0"/>
              <a:t>The goal of this module is for your partnership to gain a holistic </a:t>
            </a:r>
            <a:r>
              <a:rPr lang="en-US" b="1" dirty="0"/>
              <a:t>v</a:t>
            </a:r>
            <a:r>
              <a:rPr lang="en-US" b="1" dirty="0" smtClean="0"/>
              <a:t>iew </a:t>
            </a:r>
            <a:r>
              <a:rPr lang="en-US" b="1" dirty="0"/>
              <a:t>of </a:t>
            </a:r>
            <a:r>
              <a:rPr lang="en-US" b="1" dirty="0" smtClean="0"/>
              <a:t>local students’ college readiness by viewing and discussing data.</a:t>
            </a: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15</a:t>
            </a:fld>
            <a:endParaRPr lang="en-US" dirty="0"/>
          </a:p>
        </p:txBody>
      </p:sp>
      <p:pic>
        <p:nvPicPr>
          <p:cNvPr id="10" name="Picture 9"/>
          <p:cNvPicPr>
            <a:picLocks noChangeAspect="1"/>
          </p:cNvPicPr>
          <p:nvPr/>
        </p:nvPicPr>
        <p:blipFill>
          <a:blip r:embed="rId2"/>
          <a:stretch>
            <a:fillRect/>
          </a:stretch>
        </p:blipFill>
        <p:spPr>
          <a:xfrm>
            <a:off x="7096125" y="5181600"/>
            <a:ext cx="1450974" cy="957155"/>
          </a:xfrm>
          <a:prstGeom prst="rect">
            <a:avLst/>
          </a:prstGeom>
        </p:spPr>
      </p:pic>
      <p:sp>
        <p:nvSpPr>
          <p:cNvPr id="2" name="TextBox 1"/>
          <p:cNvSpPr txBox="1"/>
          <p:nvPr/>
        </p:nvSpPr>
        <p:spPr>
          <a:xfrm>
            <a:off x="685800" y="4800600"/>
            <a:ext cx="5257800" cy="1200329"/>
          </a:xfrm>
          <a:prstGeom prst="rect">
            <a:avLst/>
          </a:prstGeom>
          <a:noFill/>
        </p:spPr>
        <p:txBody>
          <a:bodyPr wrap="square" rtlCol="0">
            <a:spAutoFit/>
          </a:bodyPr>
          <a:lstStyle/>
          <a:p>
            <a:r>
              <a:rPr lang="en-US" dirty="0" smtClean="0"/>
              <a:t>Leaders, please note.  This module requires local data obtained by following the  directions on the ”Local Data PowerPoint Instructions, 2015 update.” </a:t>
            </a:r>
            <a:endParaRPr lang="en-US" dirty="0"/>
          </a:p>
        </p:txBody>
      </p:sp>
      <p:sp>
        <p:nvSpPr>
          <p:cNvPr id="6" name="Footer Placeholder 3"/>
          <p:cNvSpPr>
            <a:spLocks noGrp="1"/>
          </p:cNvSpPr>
          <p:nvPr>
            <p:ph type="ftr" sz="quarter" idx="11"/>
          </p:nvPr>
        </p:nvSpPr>
        <p:spPr>
          <a:xfrm>
            <a:off x="590842" y="6373195"/>
            <a:ext cx="3859795" cy="228659"/>
          </a:xfrm>
        </p:spPr>
        <p:txBody>
          <a:bodyPr/>
          <a:lstStyle/>
          <a:p>
            <a:r>
              <a:rPr lang="en-US" smtClean="0"/>
              <a:t>http://untavatar.org</a:t>
            </a:r>
            <a:endParaRPr lang="en-US" dirty="0"/>
          </a:p>
        </p:txBody>
      </p:sp>
    </p:spTree>
    <p:extLst>
      <p:ext uri="{BB962C8B-B14F-4D97-AF65-F5344CB8AC3E}">
        <p14:creationId xmlns:p14="http://schemas.microsoft.com/office/powerpoint/2010/main" val="15283955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294967295"/>
          </p:nvPr>
        </p:nvSpPr>
        <p:spPr>
          <a:xfrm>
            <a:off x="7678616" y="295730"/>
            <a:ext cx="791308" cy="767687"/>
          </a:xfrm>
          <a:prstGeom prst="rect">
            <a:avLst/>
          </a:prstGeom>
        </p:spPr>
        <p:txBody>
          <a:bodyPr/>
          <a:lstStyle/>
          <a:p>
            <a:fld id="{A79836AA-2E5C-4B78-BCFE-529AC8470618}" type="slidenum">
              <a:rPr lang="en-US" smtClean="0"/>
              <a:pPr/>
              <a:t>16</a:t>
            </a:fld>
            <a:endParaRPr lang="en-US"/>
          </a:p>
        </p:txBody>
      </p:sp>
      <p:sp>
        <p:nvSpPr>
          <p:cNvPr id="14" name="TextBox 13"/>
          <p:cNvSpPr txBox="1"/>
          <p:nvPr/>
        </p:nvSpPr>
        <p:spPr>
          <a:xfrm>
            <a:off x="304800" y="2057400"/>
            <a:ext cx="8458200" cy="4401205"/>
          </a:xfrm>
          <a:prstGeom prst="rect">
            <a:avLst/>
          </a:prstGeom>
          <a:noFill/>
        </p:spPr>
        <p:txBody>
          <a:bodyPr wrap="square" rtlCol="0">
            <a:spAutoFit/>
          </a:bodyPr>
          <a:lstStyle/>
          <a:p>
            <a:pPr lvl="2">
              <a:spcAft>
                <a:spcPts val="600"/>
              </a:spcAft>
            </a:pPr>
            <a:r>
              <a:rPr lang="en-US" sz="3200" dirty="0" smtClean="0">
                <a:solidFill>
                  <a:schemeClr val="tx1">
                    <a:lumMod val="85000"/>
                    <a:lumOff val="15000"/>
                  </a:schemeClr>
                </a:solidFill>
              </a:rPr>
              <a:t>Indicators of</a:t>
            </a:r>
          </a:p>
          <a:p>
            <a:pPr marL="1657350" lvl="2" indent="-742950">
              <a:spcAft>
                <a:spcPts val="600"/>
              </a:spcAft>
              <a:buAutoNum type="arabicPeriod"/>
            </a:pPr>
            <a:r>
              <a:rPr lang="en-US" sz="3200" dirty="0" smtClean="0">
                <a:solidFill>
                  <a:schemeClr val="tx1">
                    <a:lumMod val="85000"/>
                    <a:lumOff val="15000"/>
                  </a:schemeClr>
                </a:solidFill>
              </a:rPr>
              <a:t>How ready local high school students are for college</a:t>
            </a:r>
          </a:p>
          <a:p>
            <a:pPr marL="1657350" lvl="2" indent="-742950">
              <a:spcAft>
                <a:spcPts val="600"/>
              </a:spcAft>
              <a:buAutoNum type="arabicPeriod"/>
            </a:pPr>
            <a:r>
              <a:rPr lang="en-US" sz="3200" dirty="0" smtClean="0">
                <a:solidFill>
                  <a:schemeClr val="tx1">
                    <a:lumMod val="85000"/>
                    <a:lumOff val="15000"/>
                  </a:schemeClr>
                </a:solidFill>
              </a:rPr>
              <a:t>College pathways followed by local students</a:t>
            </a:r>
          </a:p>
          <a:p>
            <a:pPr marL="1657350" lvl="2" indent="-742950">
              <a:spcAft>
                <a:spcPts val="600"/>
              </a:spcAft>
              <a:buAutoNum type="arabicPeriod"/>
            </a:pPr>
            <a:r>
              <a:rPr lang="en-US" sz="3200" dirty="0" smtClean="0">
                <a:solidFill>
                  <a:schemeClr val="tx1">
                    <a:lumMod val="85000"/>
                    <a:lumOff val="15000"/>
                  </a:schemeClr>
                </a:solidFill>
              </a:rPr>
              <a:t>Performance of local students in college</a:t>
            </a:r>
          </a:p>
          <a:p>
            <a:endParaRPr lang="en-US" sz="3600" dirty="0">
              <a:solidFill>
                <a:schemeClr val="tx1">
                  <a:lumMod val="75000"/>
                  <a:lumOff val="25000"/>
                </a:schemeClr>
              </a:solidFill>
            </a:endParaRPr>
          </a:p>
        </p:txBody>
      </p:sp>
      <p:sp>
        <p:nvSpPr>
          <p:cNvPr id="5" name="TextBox 4"/>
          <p:cNvSpPr txBox="1"/>
          <p:nvPr/>
        </p:nvSpPr>
        <p:spPr>
          <a:xfrm>
            <a:off x="974961" y="914400"/>
            <a:ext cx="7494963" cy="707886"/>
          </a:xfrm>
          <a:prstGeom prst="rect">
            <a:avLst/>
          </a:prstGeom>
          <a:noFill/>
        </p:spPr>
        <p:txBody>
          <a:bodyPr wrap="square" rtlCol="0">
            <a:spAutoFit/>
          </a:bodyPr>
          <a:lstStyle/>
          <a:p>
            <a:r>
              <a:rPr lang="en-US" sz="4000" dirty="0" smtClean="0">
                <a:solidFill>
                  <a:schemeClr val="bg1"/>
                </a:solidFill>
                <a:latin typeface="+mj-lt"/>
              </a:rPr>
              <a:t>This Module will introduce…</a:t>
            </a:r>
            <a:endParaRPr lang="en-US" sz="4000" dirty="0">
              <a:solidFill>
                <a:schemeClr val="bg1"/>
              </a:solidFill>
              <a:latin typeface="+mj-lt"/>
            </a:endParaRPr>
          </a:p>
        </p:txBody>
      </p:sp>
      <p:sp>
        <p:nvSpPr>
          <p:cNvPr id="6" name="Footer Placeholder 3"/>
          <p:cNvSpPr>
            <a:spLocks noGrp="1"/>
          </p:cNvSpPr>
          <p:nvPr>
            <p:ph type="ftr" sz="quarter" idx="11"/>
          </p:nvPr>
        </p:nvSpPr>
        <p:spPr>
          <a:xfrm>
            <a:off x="590842" y="6373195"/>
            <a:ext cx="3859795" cy="228659"/>
          </a:xfrm>
        </p:spPr>
        <p:txBody>
          <a:bodyPr/>
          <a:lstStyle/>
          <a:p>
            <a:r>
              <a:rPr lang="en-US" smtClean="0"/>
              <a:t>http://untavatar.org</a:t>
            </a:r>
            <a:endParaRPr lang="en-US" dirty="0"/>
          </a:p>
        </p:txBody>
      </p:sp>
    </p:spTree>
    <p:extLst>
      <p:ext uri="{BB962C8B-B14F-4D97-AF65-F5344CB8AC3E}">
        <p14:creationId xmlns:p14="http://schemas.microsoft.com/office/powerpoint/2010/main" val="13399027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xEl>
                                              <p:pRg st="1" end="1"/>
                                            </p:txEl>
                                          </p:spTgt>
                                        </p:tgtEl>
                                        <p:attrNameLst>
                                          <p:attrName>style.visibility</p:attrName>
                                        </p:attrNameLst>
                                      </p:cBhvr>
                                      <p:to>
                                        <p:strVal val="visible"/>
                                      </p:to>
                                    </p:set>
                                    <p:animEffect transition="in" filter="fade">
                                      <p:cBhvr>
                                        <p:cTn id="10" dur="500"/>
                                        <p:tgtEl>
                                          <p:spTgt spid="1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Effect transition="in" filter="fade">
                                      <p:cBhvr>
                                        <p:cTn id="13" dur="500"/>
                                        <p:tgtEl>
                                          <p:spTgt spid="1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xEl>
                                              <p:pRg st="3" end="3"/>
                                            </p:txEl>
                                          </p:spTgt>
                                        </p:tgtEl>
                                        <p:attrNameLst>
                                          <p:attrName>style.visibility</p:attrName>
                                        </p:attrNameLst>
                                      </p:cBhvr>
                                      <p:to>
                                        <p:strVal val="visible"/>
                                      </p:to>
                                    </p:set>
                                    <p:animEffect transition="in" filter="fade">
                                      <p:cBhvr>
                                        <p:cTn id="16" dur="500"/>
                                        <p:tgtEl>
                                          <p:spTgt spid="1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889" y="650212"/>
            <a:ext cx="2712590" cy="4114800"/>
          </a:xfrm>
        </p:spPr>
        <p:txBody>
          <a:bodyPr/>
          <a:lstStyle/>
          <a:p>
            <a:r>
              <a:rPr lang="en-US" sz="2800" dirty="0" smtClean="0"/>
              <a:t>What is the demography of the students at North Garland High School?  </a:t>
            </a:r>
            <a:endParaRPr lang="en-US" sz="28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17</a:t>
            </a:fld>
            <a:endParaRPr lang="en-US" dirty="0"/>
          </a:p>
        </p:txBody>
      </p:sp>
      <p:sp>
        <p:nvSpPr>
          <p:cNvPr id="6" name="TextBox 5"/>
          <p:cNvSpPr txBox="1"/>
          <p:nvPr/>
        </p:nvSpPr>
        <p:spPr>
          <a:xfrm>
            <a:off x="0" y="6488668"/>
            <a:ext cx="9144000" cy="369332"/>
          </a:xfrm>
          <a:prstGeom prst="rect">
            <a:avLst/>
          </a:prstGeom>
          <a:noFill/>
        </p:spPr>
        <p:txBody>
          <a:bodyPr wrap="square" rtlCol="0">
            <a:spAutoFit/>
          </a:bodyPr>
          <a:lstStyle/>
          <a:p>
            <a:pPr algn="ctr"/>
            <a:r>
              <a:rPr lang="en-US" u="sng" dirty="0" smtClean="0">
                <a:solidFill>
                  <a:schemeClr val="tx1">
                    <a:lumMod val="50000"/>
                    <a:lumOff val="50000"/>
                  </a:schemeClr>
                </a:solidFill>
                <a:latin typeface="Bookman Old Style" pitchFamily="18" charset="0"/>
              </a:rPr>
              <a:t>http://untavatar.org</a:t>
            </a:r>
            <a:endParaRPr lang="en-US" u="sng" dirty="0">
              <a:solidFill>
                <a:schemeClr val="tx1">
                  <a:lumMod val="50000"/>
                  <a:lumOff val="50000"/>
                </a:schemeClr>
              </a:solidFill>
              <a:latin typeface="Bookman Old Style" pitchFamily="18" charset="0"/>
            </a:endParaRPr>
          </a:p>
        </p:txBody>
      </p:sp>
      <p:pic>
        <p:nvPicPr>
          <p:cNvPr id="1026" name="Picture 2" descr="HHS Panther Football, Football, Point,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74738"/>
            <a:ext cx="9525000" cy="2238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HS Panther Football, Football, Point, Field"/>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537932" y="5649436"/>
            <a:ext cx="6882062" cy="25239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HHS Panther Football, Football, Point,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0610" y="5084019"/>
            <a:ext cx="11720705" cy="42985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NGHS 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4510" y="1733153"/>
            <a:ext cx="2474106" cy="3534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251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Student Demographics:</a:t>
            </a:r>
            <a:br>
              <a:rPr lang="en-US" dirty="0" smtClean="0"/>
            </a:br>
            <a:r>
              <a:rPr lang="en-US" dirty="0" smtClean="0"/>
              <a:t>North Garland High School, </a:t>
            </a:r>
            <a:br>
              <a:rPr lang="en-US" dirty="0" smtClean="0"/>
            </a:br>
            <a:r>
              <a:rPr lang="en-US" dirty="0" smtClean="0"/>
              <a:t>2013-14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Student Body:</a:t>
            </a:r>
          </a:p>
          <a:p>
            <a:pPr lvl="1"/>
            <a:endParaRPr lang="en-US" dirty="0" smtClean="0"/>
          </a:p>
        </p:txBody>
      </p:sp>
      <p:graphicFrame>
        <p:nvGraphicFramePr>
          <p:cNvPr id="2" name="Table 1"/>
          <p:cNvGraphicFramePr>
            <a:graphicFrameLocks noGrp="1"/>
          </p:cNvGraphicFramePr>
          <p:nvPr>
            <p:extLst/>
          </p:nvPr>
        </p:nvGraphicFramePr>
        <p:xfrm>
          <a:off x="1371600" y="2286000"/>
          <a:ext cx="4191000" cy="4358184"/>
        </p:xfrm>
        <a:graphic>
          <a:graphicData uri="http://schemas.openxmlformats.org/drawingml/2006/table">
            <a:tbl>
              <a:tblPr firstRow="1" bandRow="1">
                <a:tableStyleId>{5C22544A-7EE6-4342-B048-85BDC9FD1C3A}</a:tableStyleId>
              </a:tblPr>
              <a:tblGrid>
                <a:gridCol w="2876641"/>
                <a:gridCol w="1314359"/>
              </a:tblGrid>
              <a:tr h="629768">
                <a:tc>
                  <a:txBody>
                    <a:bodyPr/>
                    <a:lstStyle/>
                    <a:p>
                      <a:r>
                        <a:rPr lang="en-US" dirty="0" smtClean="0"/>
                        <a:t>Student Demographic</a:t>
                      </a:r>
                      <a:endParaRPr lang="en-US" dirty="0"/>
                    </a:p>
                  </a:txBody>
                  <a:tcPr/>
                </a:tc>
                <a:tc>
                  <a:txBody>
                    <a:bodyPr/>
                    <a:lstStyle/>
                    <a:p>
                      <a:r>
                        <a:rPr lang="en-US" sz="1200" dirty="0" smtClean="0"/>
                        <a:t>Number</a:t>
                      </a:r>
                    </a:p>
                    <a:p>
                      <a:r>
                        <a:rPr lang="en-US" sz="1200" dirty="0" smtClean="0"/>
                        <a:t>Students</a:t>
                      </a:r>
                      <a:endParaRPr lang="en-US" sz="1200" dirty="0"/>
                    </a:p>
                  </a:txBody>
                  <a:tcPr/>
                </a:tc>
              </a:tr>
              <a:tr h="364866">
                <a:tc>
                  <a:txBody>
                    <a:bodyPr/>
                    <a:lstStyle/>
                    <a:p>
                      <a:r>
                        <a:rPr lang="en-US" dirty="0" smtClean="0"/>
                        <a:t>TOTAL</a:t>
                      </a:r>
                      <a:endParaRPr lang="en-US" dirty="0"/>
                    </a:p>
                  </a:txBody>
                  <a:tcPr/>
                </a:tc>
                <a:tc>
                  <a:txBody>
                    <a:bodyPr/>
                    <a:lstStyle/>
                    <a:p>
                      <a:r>
                        <a:rPr lang="en-US" dirty="0" smtClean="0"/>
                        <a:t> 2324</a:t>
                      </a:r>
                      <a:endParaRPr lang="en-US" dirty="0"/>
                    </a:p>
                  </a:txBody>
                  <a:tcPr/>
                </a:tc>
              </a:tr>
              <a:tr h="364866">
                <a:tc>
                  <a:txBody>
                    <a:bodyPr/>
                    <a:lstStyle/>
                    <a:p>
                      <a:r>
                        <a:rPr lang="en-US" dirty="0" smtClean="0"/>
                        <a:t>Grade 9</a:t>
                      </a:r>
                      <a:endParaRPr lang="en-US" dirty="0"/>
                    </a:p>
                  </a:txBody>
                  <a:tcPr/>
                </a:tc>
                <a:tc>
                  <a:txBody>
                    <a:bodyPr/>
                    <a:lstStyle/>
                    <a:p>
                      <a:r>
                        <a:rPr lang="en-US" dirty="0" smtClean="0"/>
                        <a:t>   701</a:t>
                      </a:r>
                      <a:endParaRPr lang="en-US" dirty="0"/>
                    </a:p>
                  </a:txBody>
                  <a:tcPr/>
                </a:tc>
              </a:tr>
              <a:tr h="364866">
                <a:tc>
                  <a:txBody>
                    <a:bodyPr/>
                    <a:lstStyle/>
                    <a:p>
                      <a:r>
                        <a:rPr lang="en-US" dirty="0" smtClean="0"/>
                        <a:t>Grade 10</a:t>
                      </a:r>
                      <a:endParaRPr lang="en-US" dirty="0"/>
                    </a:p>
                  </a:txBody>
                  <a:tcPr/>
                </a:tc>
                <a:tc>
                  <a:txBody>
                    <a:bodyPr/>
                    <a:lstStyle/>
                    <a:p>
                      <a:r>
                        <a:rPr lang="en-US" dirty="0" smtClean="0"/>
                        <a:t>   591</a:t>
                      </a:r>
                      <a:endParaRPr lang="en-US" dirty="0"/>
                    </a:p>
                  </a:txBody>
                  <a:tcPr/>
                </a:tc>
              </a:tr>
              <a:tr h="364866">
                <a:tc>
                  <a:txBody>
                    <a:bodyPr/>
                    <a:lstStyle/>
                    <a:p>
                      <a:r>
                        <a:rPr lang="en-US" dirty="0" smtClean="0"/>
                        <a:t>Grade 11</a:t>
                      </a:r>
                      <a:endParaRPr lang="en-US" dirty="0"/>
                    </a:p>
                  </a:txBody>
                  <a:tcPr/>
                </a:tc>
                <a:tc>
                  <a:txBody>
                    <a:bodyPr/>
                    <a:lstStyle/>
                    <a:p>
                      <a:r>
                        <a:rPr lang="en-US" dirty="0" smtClean="0"/>
                        <a:t>   513</a:t>
                      </a:r>
                      <a:endParaRPr lang="en-US" dirty="0"/>
                    </a:p>
                  </a:txBody>
                  <a:tcPr/>
                </a:tc>
              </a:tr>
              <a:tr h="364866">
                <a:tc>
                  <a:txBody>
                    <a:bodyPr/>
                    <a:lstStyle/>
                    <a:p>
                      <a:r>
                        <a:rPr lang="en-US" dirty="0" smtClean="0"/>
                        <a:t>Grade 12</a:t>
                      </a:r>
                      <a:endParaRPr lang="en-US" dirty="0"/>
                    </a:p>
                  </a:txBody>
                  <a:tcPr/>
                </a:tc>
                <a:tc>
                  <a:txBody>
                    <a:bodyPr/>
                    <a:lstStyle/>
                    <a:p>
                      <a:r>
                        <a:rPr lang="en-US" dirty="0" smtClean="0"/>
                        <a:t>   519</a:t>
                      </a:r>
                      <a:endParaRPr lang="en-US" dirty="0"/>
                    </a:p>
                  </a:txBody>
                  <a:tcPr/>
                </a:tc>
              </a:tr>
              <a:tr h="629768">
                <a:tc>
                  <a:txBody>
                    <a:bodyPr/>
                    <a:lstStyle/>
                    <a:p>
                      <a:r>
                        <a:rPr lang="en-US" dirty="0" smtClean="0"/>
                        <a:t>Graduating class 2013</a:t>
                      </a:r>
                      <a:endParaRPr lang="en-US" dirty="0"/>
                    </a:p>
                  </a:txBody>
                  <a:tcPr/>
                </a:tc>
                <a:tc>
                  <a:txBody>
                    <a:bodyPr/>
                    <a:lstStyle/>
                    <a:p>
                      <a:r>
                        <a:rPr lang="en-US" dirty="0" smtClean="0"/>
                        <a:t>   492</a:t>
                      </a:r>
                      <a:endParaRPr lang="en-US" dirty="0"/>
                    </a:p>
                  </a:txBody>
                  <a:tcPr/>
                </a:tc>
              </a:tr>
              <a:tr h="629768">
                <a:tc>
                  <a:txBody>
                    <a:bodyPr/>
                    <a:lstStyle/>
                    <a:p>
                      <a:r>
                        <a:rPr lang="en-US" dirty="0" smtClean="0"/>
                        <a:t>Minimum curriculum</a:t>
                      </a:r>
                      <a:endParaRPr lang="en-US" dirty="0"/>
                    </a:p>
                  </a:txBody>
                  <a:tcPr/>
                </a:tc>
                <a:tc>
                  <a:txBody>
                    <a:bodyPr/>
                    <a:lstStyle/>
                    <a:p>
                      <a:r>
                        <a:rPr lang="en-US" dirty="0" smtClean="0"/>
                        <a:t>   7.7%*</a:t>
                      </a:r>
                      <a:endParaRPr lang="en-US" dirty="0"/>
                    </a:p>
                  </a:txBody>
                  <a:tcPr/>
                </a:tc>
              </a:tr>
              <a:tr h="629768">
                <a:tc>
                  <a:txBody>
                    <a:bodyPr/>
                    <a:lstStyle/>
                    <a:p>
                      <a:r>
                        <a:rPr lang="en-US" dirty="0" smtClean="0"/>
                        <a:t>Recommended curriculum</a:t>
                      </a:r>
                      <a:endParaRPr lang="en-US" dirty="0"/>
                    </a:p>
                  </a:txBody>
                  <a:tcPr/>
                </a:tc>
                <a:tc>
                  <a:txBody>
                    <a:bodyPr/>
                    <a:lstStyle/>
                    <a:p>
                      <a:r>
                        <a:rPr lang="en-US" dirty="0" smtClean="0"/>
                        <a:t>   92.3%*</a:t>
                      </a:r>
                      <a:endParaRPr lang="en-US" dirty="0"/>
                    </a:p>
                  </a:txBody>
                  <a:tcPr/>
                </a:tc>
              </a:tr>
            </a:tbl>
          </a:graphicData>
        </a:graphic>
      </p:graphicFrame>
      <p:sp>
        <p:nvSpPr>
          <p:cNvPr id="7" name="TextBox 6"/>
          <p:cNvSpPr txBox="1"/>
          <p:nvPr/>
        </p:nvSpPr>
        <p:spPr>
          <a:xfrm>
            <a:off x="5943600" y="4724400"/>
            <a:ext cx="2362200" cy="1200329"/>
          </a:xfrm>
          <a:prstGeom prst="rect">
            <a:avLst/>
          </a:prstGeom>
          <a:noFill/>
        </p:spPr>
        <p:txBody>
          <a:bodyPr wrap="square" rtlCol="0">
            <a:spAutoFit/>
          </a:bodyPr>
          <a:lstStyle/>
          <a:p>
            <a:r>
              <a:rPr lang="en-US" dirty="0" smtClean="0"/>
              <a:t>*State Comparison:</a:t>
            </a:r>
          </a:p>
          <a:p>
            <a:r>
              <a:rPr lang="en-US" dirty="0" smtClean="0"/>
              <a:t>Minimum   18.4%</a:t>
            </a:r>
          </a:p>
          <a:p>
            <a:r>
              <a:rPr lang="en-US" dirty="0" smtClean="0"/>
              <a:t>Recommended   81.6%</a:t>
            </a:r>
            <a:endParaRPr lang="en-US" dirty="0"/>
          </a:p>
        </p:txBody>
      </p:sp>
      <p:sp>
        <p:nvSpPr>
          <p:cNvPr id="5" name="Slide Number Placeholder 4"/>
          <p:cNvSpPr>
            <a:spLocks noGrp="1"/>
          </p:cNvSpPr>
          <p:nvPr>
            <p:ph type="sldNum" sz="quarter" idx="12"/>
          </p:nvPr>
        </p:nvSpPr>
        <p:spPr/>
        <p:txBody>
          <a:bodyPr/>
          <a:lstStyle/>
          <a:p>
            <a:fld id="{A79836AA-2E5C-4B78-BCFE-529AC8470618}" type="slidenum">
              <a:rPr lang="en-US" smtClean="0"/>
              <a:pPr/>
              <a:t>18</a:t>
            </a:fld>
            <a:endParaRPr lang="en-US" dirty="0"/>
          </a:p>
        </p:txBody>
      </p:sp>
    </p:spTree>
    <p:extLst>
      <p:ext uri="{BB962C8B-B14F-4D97-AF65-F5344CB8AC3E}">
        <p14:creationId xmlns:p14="http://schemas.microsoft.com/office/powerpoint/2010/main" val="2951148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Student Ethnicity: </a:t>
            </a:r>
            <a:br>
              <a:rPr lang="en-US" dirty="0" smtClean="0"/>
            </a:br>
            <a:r>
              <a:rPr lang="en-US" dirty="0" smtClean="0"/>
              <a:t>North Garland High School, </a:t>
            </a:r>
            <a:br>
              <a:rPr lang="en-US" dirty="0" smtClean="0"/>
            </a:br>
            <a:r>
              <a:rPr lang="en-US" dirty="0" smtClean="0"/>
              <a:t>2013-14 </a:t>
            </a:r>
            <a:endParaRPr lang="en-US" dirty="0"/>
          </a:p>
        </p:txBody>
      </p:sp>
      <p:graphicFrame>
        <p:nvGraphicFramePr>
          <p:cNvPr id="2" name="Table 1"/>
          <p:cNvGraphicFramePr>
            <a:graphicFrameLocks noGrp="1"/>
          </p:cNvGraphicFramePr>
          <p:nvPr>
            <p:extLst/>
          </p:nvPr>
        </p:nvGraphicFramePr>
        <p:xfrm>
          <a:off x="2667000" y="2057400"/>
          <a:ext cx="3200400" cy="4013200"/>
        </p:xfrm>
        <a:graphic>
          <a:graphicData uri="http://schemas.openxmlformats.org/drawingml/2006/table">
            <a:tbl>
              <a:tblPr firstRow="1" bandRow="1">
                <a:tableStyleId>{5C22544A-7EE6-4342-B048-85BDC9FD1C3A}</a:tableStyleId>
              </a:tblPr>
              <a:tblGrid>
                <a:gridCol w="1876567"/>
                <a:gridCol w="1323833"/>
              </a:tblGrid>
              <a:tr h="609600">
                <a:tc>
                  <a:txBody>
                    <a:bodyPr/>
                    <a:lstStyle/>
                    <a:p>
                      <a:r>
                        <a:rPr lang="en-US" dirty="0" smtClean="0"/>
                        <a:t>Ethnic  Group</a:t>
                      </a:r>
                      <a:endParaRPr lang="en-US" dirty="0"/>
                    </a:p>
                  </a:txBody>
                  <a:tcPr/>
                </a:tc>
                <a:tc>
                  <a:txBody>
                    <a:bodyPr/>
                    <a:lstStyle/>
                    <a:p>
                      <a:r>
                        <a:rPr lang="en-US" sz="1400" dirty="0" smtClean="0"/>
                        <a:t>Percentage</a:t>
                      </a:r>
                      <a:r>
                        <a:rPr lang="en-US" sz="1400" baseline="0" dirty="0" smtClean="0"/>
                        <a:t>  </a:t>
                      </a:r>
                      <a:endParaRPr lang="en-US" sz="1400" dirty="0"/>
                    </a:p>
                  </a:txBody>
                  <a:tcPr/>
                </a:tc>
              </a:tr>
              <a:tr h="370840">
                <a:tc>
                  <a:txBody>
                    <a:bodyPr/>
                    <a:lstStyle/>
                    <a:p>
                      <a:r>
                        <a:rPr lang="en-US" dirty="0" smtClean="0"/>
                        <a:t>African American</a:t>
                      </a:r>
                      <a:endParaRPr lang="en-US" dirty="0"/>
                    </a:p>
                  </a:txBody>
                  <a:tcPr/>
                </a:tc>
                <a:tc>
                  <a:txBody>
                    <a:bodyPr/>
                    <a:lstStyle/>
                    <a:p>
                      <a:r>
                        <a:rPr lang="en-US" dirty="0" smtClean="0"/>
                        <a:t>  15.3</a:t>
                      </a:r>
                      <a:endParaRPr lang="en-US" dirty="0"/>
                    </a:p>
                  </a:txBody>
                  <a:tcPr/>
                </a:tc>
              </a:tr>
              <a:tr h="370840">
                <a:tc>
                  <a:txBody>
                    <a:bodyPr/>
                    <a:lstStyle/>
                    <a:p>
                      <a:r>
                        <a:rPr lang="en-US" dirty="0" smtClean="0"/>
                        <a:t>Hispanic</a:t>
                      </a:r>
                      <a:endParaRPr lang="en-US" dirty="0"/>
                    </a:p>
                  </a:txBody>
                  <a:tcPr/>
                </a:tc>
                <a:tc>
                  <a:txBody>
                    <a:bodyPr/>
                    <a:lstStyle/>
                    <a:p>
                      <a:r>
                        <a:rPr lang="en-US" dirty="0" smtClean="0"/>
                        <a:t>   54.5</a:t>
                      </a:r>
                      <a:endParaRPr lang="en-US" dirty="0"/>
                    </a:p>
                  </a:txBody>
                  <a:tcPr/>
                </a:tc>
              </a:tr>
              <a:tr h="370840">
                <a:tc>
                  <a:txBody>
                    <a:bodyPr/>
                    <a:lstStyle/>
                    <a:p>
                      <a:r>
                        <a:rPr lang="en-US" dirty="0" smtClean="0"/>
                        <a:t>White</a:t>
                      </a:r>
                      <a:endParaRPr lang="en-US" dirty="0"/>
                    </a:p>
                  </a:txBody>
                  <a:tcPr/>
                </a:tc>
                <a:tc>
                  <a:txBody>
                    <a:bodyPr/>
                    <a:lstStyle/>
                    <a:p>
                      <a:r>
                        <a:rPr lang="en-US" dirty="0" smtClean="0"/>
                        <a:t>   10.5</a:t>
                      </a:r>
                      <a:endParaRPr lang="en-US" dirty="0"/>
                    </a:p>
                  </a:txBody>
                  <a:tcPr/>
                </a:tc>
              </a:tr>
              <a:tr h="370840">
                <a:tc>
                  <a:txBody>
                    <a:bodyPr/>
                    <a:lstStyle/>
                    <a:p>
                      <a:r>
                        <a:rPr lang="en-US" dirty="0" smtClean="0"/>
                        <a:t>American Indian</a:t>
                      </a:r>
                      <a:endParaRPr lang="en-US" dirty="0"/>
                    </a:p>
                  </a:txBody>
                  <a:tcPr/>
                </a:tc>
                <a:tc>
                  <a:txBody>
                    <a:bodyPr/>
                    <a:lstStyle/>
                    <a:p>
                      <a:r>
                        <a:rPr lang="en-US" dirty="0" smtClean="0"/>
                        <a:t>     0.4</a:t>
                      </a:r>
                      <a:endParaRPr lang="en-US" dirty="0"/>
                    </a:p>
                  </a:txBody>
                  <a:tcPr/>
                </a:tc>
              </a:tr>
              <a:tr h="370840">
                <a:tc>
                  <a:txBody>
                    <a:bodyPr/>
                    <a:lstStyle/>
                    <a:p>
                      <a:r>
                        <a:rPr lang="en-US" dirty="0" smtClean="0"/>
                        <a:t>Asian</a:t>
                      </a:r>
                      <a:endParaRPr lang="en-US" dirty="0"/>
                    </a:p>
                  </a:txBody>
                  <a:tcPr/>
                </a:tc>
                <a:tc>
                  <a:txBody>
                    <a:bodyPr/>
                    <a:lstStyle/>
                    <a:p>
                      <a:r>
                        <a:rPr lang="en-US" dirty="0" smtClean="0"/>
                        <a:t>    17.4</a:t>
                      </a:r>
                      <a:endParaRPr lang="en-US" dirty="0"/>
                    </a:p>
                  </a:txBody>
                  <a:tcPr/>
                </a:tc>
              </a:tr>
              <a:tr h="370840">
                <a:tc>
                  <a:txBody>
                    <a:bodyPr/>
                    <a:lstStyle/>
                    <a:p>
                      <a:r>
                        <a:rPr lang="en-US" dirty="0" smtClean="0"/>
                        <a:t>Pacific Islander </a:t>
                      </a:r>
                      <a:endParaRPr lang="en-US" dirty="0"/>
                    </a:p>
                  </a:txBody>
                  <a:tcPr/>
                </a:tc>
                <a:tc>
                  <a:txBody>
                    <a:bodyPr/>
                    <a:lstStyle/>
                    <a:p>
                      <a:r>
                        <a:rPr lang="en-US" dirty="0" smtClean="0"/>
                        <a:t>    </a:t>
                      </a:r>
                      <a:r>
                        <a:rPr lang="en-US" baseline="0" dirty="0" smtClean="0"/>
                        <a:t>  </a:t>
                      </a:r>
                      <a:r>
                        <a:rPr lang="en-US" dirty="0" smtClean="0"/>
                        <a:t>0</a:t>
                      </a:r>
                      <a:endParaRPr lang="en-US" dirty="0"/>
                    </a:p>
                  </a:txBody>
                  <a:tcPr/>
                </a:tc>
              </a:tr>
              <a:tr h="370840">
                <a:tc>
                  <a:txBody>
                    <a:bodyPr/>
                    <a:lstStyle/>
                    <a:p>
                      <a:r>
                        <a:rPr lang="en-US" dirty="0" smtClean="0"/>
                        <a:t>2 or more races</a:t>
                      </a:r>
                      <a:endParaRPr lang="en-US" dirty="0"/>
                    </a:p>
                  </a:txBody>
                  <a:tcPr/>
                </a:tc>
                <a:tc>
                  <a:txBody>
                    <a:bodyPr/>
                    <a:lstStyle/>
                    <a:p>
                      <a:r>
                        <a:rPr lang="en-US" dirty="0" smtClean="0"/>
                        <a:t>      1.8</a:t>
                      </a:r>
                      <a:endParaRPr lang="en-US" dirty="0"/>
                    </a:p>
                  </a:txBody>
                  <a:tcPr/>
                </a:tc>
              </a:tr>
            </a:tbl>
          </a:graphicData>
        </a:graphic>
      </p:graphicFrame>
      <p:sp>
        <p:nvSpPr>
          <p:cNvPr id="3" name="Slide Number Placeholder 2"/>
          <p:cNvSpPr>
            <a:spLocks noGrp="1"/>
          </p:cNvSpPr>
          <p:nvPr>
            <p:ph type="sldNum" sz="quarter" idx="12"/>
          </p:nvPr>
        </p:nvSpPr>
        <p:spPr/>
        <p:txBody>
          <a:bodyPr/>
          <a:lstStyle/>
          <a:p>
            <a:fld id="{A79836AA-2E5C-4B78-BCFE-529AC8470618}" type="slidenum">
              <a:rPr lang="en-US" smtClean="0"/>
              <a:pPr/>
              <a:t>19</a:t>
            </a:fld>
            <a:endParaRPr lang="en-US" dirty="0"/>
          </a:p>
        </p:txBody>
      </p:sp>
    </p:spTree>
    <p:extLst>
      <p:ext uri="{BB962C8B-B14F-4D97-AF65-F5344CB8AC3E}">
        <p14:creationId xmlns:p14="http://schemas.microsoft.com/office/powerpoint/2010/main" val="1243930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Participants</a:t>
            </a:r>
            <a:endParaRPr lang="en-US" dirty="0"/>
          </a:p>
        </p:txBody>
      </p:sp>
      <p:sp>
        <p:nvSpPr>
          <p:cNvPr id="3" name="Content Placeholder 2"/>
          <p:cNvSpPr>
            <a:spLocks noGrp="1"/>
          </p:cNvSpPr>
          <p:nvPr>
            <p:ph idx="1"/>
          </p:nvPr>
        </p:nvSpPr>
        <p:spPr>
          <a:xfrm>
            <a:off x="1333356" y="2438400"/>
            <a:ext cx="6345260" cy="3530599"/>
          </a:xfrm>
        </p:spPr>
        <p:txBody>
          <a:bodyPr>
            <a:normAutofit lnSpcReduction="10000"/>
          </a:bodyPr>
          <a:lstStyle/>
          <a:p>
            <a:pPr marL="0" indent="0">
              <a:buNone/>
            </a:pPr>
            <a:r>
              <a:rPr lang="en-US" sz="2400" dirty="0" smtClean="0">
                <a:solidFill>
                  <a:srgbClr val="FF0000"/>
                </a:solidFill>
              </a:rPr>
              <a:t>1.</a:t>
            </a:r>
            <a:r>
              <a:rPr lang="en-US" sz="2400" dirty="0" smtClean="0"/>
              <a:t> Know 60x30TX goals and how they connect to AVATAR </a:t>
            </a:r>
          </a:p>
          <a:p>
            <a:pPr marL="0" indent="0">
              <a:buNone/>
            </a:pPr>
            <a:r>
              <a:rPr lang="en-US" sz="2400" dirty="0" smtClean="0">
                <a:solidFill>
                  <a:srgbClr val="FF0000"/>
                </a:solidFill>
              </a:rPr>
              <a:t>2.</a:t>
            </a:r>
            <a:r>
              <a:rPr lang="en-US" sz="2400" dirty="0" smtClean="0"/>
              <a:t>  Experience how AVATAR partnerships use data to assess college readiness, progress, and performance of local students</a:t>
            </a:r>
          </a:p>
          <a:p>
            <a:pPr marL="0" indent="0">
              <a:buNone/>
            </a:pPr>
            <a:r>
              <a:rPr lang="en-US" sz="2400" dirty="0" smtClean="0">
                <a:solidFill>
                  <a:srgbClr val="FF0000"/>
                </a:solidFill>
              </a:rPr>
              <a:t>3.  </a:t>
            </a:r>
            <a:r>
              <a:rPr lang="en-US" sz="2400" dirty="0" smtClean="0">
                <a:solidFill>
                  <a:srgbClr val="C00000"/>
                </a:solidFill>
              </a:rPr>
              <a:t>Assess adequacy of available data for use in local accountability dialogues for 60x30TX</a:t>
            </a:r>
            <a:endParaRPr lang="en-US" sz="2400" dirty="0">
              <a:solidFill>
                <a:srgbClr val="C00000"/>
              </a:solidFill>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pPr/>
              <a:t>2</a:t>
            </a:fld>
            <a:endParaRPr lang="en-US" dirty="0"/>
          </a:p>
        </p:txBody>
      </p:sp>
      <p:sp>
        <p:nvSpPr>
          <p:cNvPr id="5" name="Text Placeholder 4"/>
          <p:cNvSpPr>
            <a:spLocks noGrp="1"/>
          </p:cNvSpPr>
          <p:nvPr>
            <p:ph type="body" sz="quarter" idx="13"/>
          </p:nvPr>
        </p:nvSpPr>
        <p:spPr>
          <a:xfrm>
            <a:off x="990600" y="6172200"/>
            <a:ext cx="3124200" cy="277812"/>
          </a:xfrm>
        </p:spPr>
        <p:txBody>
          <a:bodyPr>
            <a:normAutofit fontScale="85000" lnSpcReduction="20000"/>
          </a:bodyPr>
          <a:lstStyle/>
          <a:p>
            <a:r>
              <a:rPr lang="en-US" dirty="0">
                <a:solidFill>
                  <a:srgbClr val="C00000"/>
                </a:solidFill>
              </a:rPr>
              <a:t>http://untavatar.org</a:t>
            </a:r>
          </a:p>
          <a:p>
            <a:endParaRPr lang="en-US" dirty="0">
              <a:solidFill>
                <a:srgbClr val="FF0000"/>
              </a:solidFill>
            </a:endParaRPr>
          </a:p>
        </p:txBody>
      </p:sp>
    </p:spTree>
    <p:extLst>
      <p:ext uri="{BB962C8B-B14F-4D97-AF65-F5344CB8AC3E}">
        <p14:creationId xmlns:p14="http://schemas.microsoft.com/office/powerpoint/2010/main" val="3804477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Student Subgroups:</a:t>
            </a:r>
            <a:br>
              <a:rPr lang="en-US" dirty="0" smtClean="0"/>
            </a:br>
            <a:r>
              <a:rPr lang="en-US" dirty="0" smtClean="0"/>
              <a:t>North Garland High School, </a:t>
            </a:r>
            <a:br>
              <a:rPr lang="en-US" dirty="0" smtClean="0"/>
            </a:br>
            <a:r>
              <a:rPr lang="en-US" dirty="0" smtClean="0"/>
              <a:t>2013-14</a:t>
            </a:r>
            <a:endParaRPr lang="en-US" dirty="0"/>
          </a:p>
        </p:txBody>
      </p:sp>
      <p:sp>
        <p:nvSpPr>
          <p:cNvPr id="3" name="Content Placeholder 2"/>
          <p:cNvSpPr>
            <a:spLocks noGrp="1"/>
          </p:cNvSpPr>
          <p:nvPr>
            <p:ph idx="1"/>
          </p:nvPr>
        </p:nvSpPr>
        <p:spPr>
          <a:xfrm>
            <a:off x="866441" y="2489201"/>
            <a:ext cx="4543759" cy="1777999"/>
          </a:xfrm>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nvPr>
        </p:nvGraphicFramePr>
        <p:xfrm>
          <a:off x="1447800" y="2286000"/>
          <a:ext cx="4572000" cy="3302000"/>
        </p:xfrm>
        <a:graphic>
          <a:graphicData uri="http://schemas.openxmlformats.org/drawingml/2006/table">
            <a:tbl>
              <a:tblPr firstRow="1" bandRow="1">
                <a:tableStyleId>{5C22544A-7EE6-4342-B048-85BDC9FD1C3A}</a:tableStyleId>
              </a:tblPr>
              <a:tblGrid>
                <a:gridCol w="2400300"/>
                <a:gridCol w="2171700"/>
              </a:tblGrid>
              <a:tr h="533400">
                <a:tc>
                  <a:txBody>
                    <a:bodyPr/>
                    <a:lstStyle/>
                    <a:p>
                      <a:r>
                        <a:rPr lang="en-US" dirty="0" smtClean="0"/>
                        <a:t>Demographic</a:t>
                      </a:r>
                      <a:r>
                        <a:rPr lang="en-US" baseline="0" dirty="0" smtClean="0"/>
                        <a:t>  groups</a:t>
                      </a:r>
                      <a:endParaRPr lang="en-US" dirty="0"/>
                    </a:p>
                  </a:txBody>
                  <a:tcPr/>
                </a:tc>
                <a:tc>
                  <a:txBody>
                    <a:bodyPr/>
                    <a:lstStyle/>
                    <a:p>
                      <a:r>
                        <a:rPr lang="en-US" dirty="0" smtClean="0"/>
                        <a:t>Percentage</a:t>
                      </a:r>
                    </a:p>
                  </a:txBody>
                  <a:tcPr/>
                </a:tc>
              </a:tr>
              <a:tr h="370840">
                <a:tc>
                  <a:txBody>
                    <a:bodyPr/>
                    <a:lstStyle/>
                    <a:p>
                      <a:r>
                        <a:rPr lang="en-US" dirty="0" smtClean="0"/>
                        <a:t>Economically disadvantaged</a:t>
                      </a:r>
                      <a:endParaRPr lang="en-US" dirty="0"/>
                    </a:p>
                  </a:txBody>
                  <a:tcPr/>
                </a:tc>
                <a:tc>
                  <a:txBody>
                    <a:bodyPr/>
                    <a:lstStyle/>
                    <a:p>
                      <a:r>
                        <a:rPr lang="en-US" dirty="0" smtClean="0"/>
                        <a:t>   62.9</a:t>
                      </a:r>
                      <a:endParaRPr lang="en-US" dirty="0"/>
                    </a:p>
                  </a:txBody>
                  <a:tcPr/>
                </a:tc>
              </a:tr>
              <a:tr h="370840">
                <a:tc>
                  <a:txBody>
                    <a:bodyPr/>
                    <a:lstStyle/>
                    <a:p>
                      <a:r>
                        <a:rPr lang="en-US" dirty="0" smtClean="0"/>
                        <a:t>English</a:t>
                      </a:r>
                      <a:r>
                        <a:rPr lang="en-US" baseline="0" dirty="0" smtClean="0"/>
                        <a:t> Language Learners (ELL)</a:t>
                      </a:r>
                      <a:endParaRPr lang="en-US" dirty="0"/>
                    </a:p>
                  </a:txBody>
                  <a:tcPr/>
                </a:tc>
                <a:tc>
                  <a:txBody>
                    <a:bodyPr/>
                    <a:lstStyle/>
                    <a:p>
                      <a:r>
                        <a:rPr lang="en-US" dirty="0" smtClean="0"/>
                        <a:t>     6.6</a:t>
                      </a:r>
                      <a:endParaRPr lang="en-US" dirty="0"/>
                    </a:p>
                  </a:txBody>
                  <a:tcPr/>
                </a:tc>
              </a:tr>
              <a:tr h="370840">
                <a:tc>
                  <a:txBody>
                    <a:bodyPr/>
                    <a:lstStyle/>
                    <a:p>
                      <a:r>
                        <a:rPr lang="en-US" dirty="0" smtClean="0"/>
                        <a:t>With</a:t>
                      </a:r>
                      <a:r>
                        <a:rPr lang="en-US" baseline="0" dirty="0" smtClean="0"/>
                        <a:t> disciplinary placements</a:t>
                      </a:r>
                      <a:endParaRPr lang="en-US" dirty="0"/>
                    </a:p>
                  </a:txBody>
                  <a:tcPr/>
                </a:tc>
                <a:tc>
                  <a:txBody>
                    <a:bodyPr/>
                    <a:lstStyle/>
                    <a:p>
                      <a:r>
                        <a:rPr lang="en-US" dirty="0" smtClean="0"/>
                        <a:t>     1.7</a:t>
                      </a:r>
                      <a:endParaRPr lang="en-US" dirty="0"/>
                    </a:p>
                  </a:txBody>
                  <a:tcPr/>
                </a:tc>
              </a:tr>
              <a:tr h="370840">
                <a:tc>
                  <a:txBody>
                    <a:bodyPr/>
                    <a:lstStyle/>
                    <a:p>
                      <a:r>
                        <a:rPr lang="en-US" dirty="0" smtClean="0"/>
                        <a:t>At risk*</a:t>
                      </a:r>
                      <a:endParaRPr lang="en-US" dirty="0"/>
                    </a:p>
                  </a:txBody>
                  <a:tcPr/>
                </a:tc>
                <a:tc>
                  <a:txBody>
                    <a:bodyPr/>
                    <a:lstStyle/>
                    <a:p>
                      <a:r>
                        <a:rPr lang="en-US" dirty="0" smtClean="0"/>
                        <a:t>   51.9</a:t>
                      </a:r>
                      <a:endParaRPr lang="en-US" dirty="0"/>
                    </a:p>
                  </a:txBody>
                  <a:tcPr/>
                </a:tc>
              </a:tr>
              <a:tr h="370840">
                <a:tc>
                  <a:txBody>
                    <a:bodyPr/>
                    <a:lstStyle/>
                    <a:p>
                      <a:r>
                        <a:rPr lang="en-US" dirty="0" smtClean="0"/>
                        <a:t>Mobility (2012-13)</a:t>
                      </a:r>
                      <a:endParaRPr lang="en-US" dirty="0"/>
                    </a:p>
                  </a:txBody>
                  <a:tcPr/>
                </a:tc>
                <a:tc>
                  <a:txBody>
                    <a:bodyPr/>
                    <a:lstStyle/>
                    <a:p>
                      <a:r>
                        <a:rPr lang="en-US" dirty="0" smtClean="0"/>
                        <a:t>     9.3</a:t>
                      </a:r>
                      <a:endParaRPr lang="en-US" dirty="0"/>
                    </a:p>
                  </a:txBody>
                  <a:tcPr/>
                </a:tc>
              </a:tr>
            </a:tbl>
          </a:graphicData>
        </a:graphic>
      </p:graphicFrame>
      <p:sp>
        <p:nvSpPr>
          <p:cNvPr id="5" name="TextBox 4"/>
          <p:cNvSpPr txBox="1"/>
          <p:nvPr/>
        </p:nvSpPr>
        <p:spPr>
          <a:xfrm>
            <a:off x="6934200" y="2286000"/>
            <a:ext cx="1905000" cy="2585323"/>
          </a:xfrm>
          <a:prstGeom prst="rect">
            <a:avLst/>
          </a:prstGeom>
          <a:noFill/>
        </p:spPr>
        <p:txBody>
          <a:bodyPr wrap="square" rtlCol="0">
            <a:spAutoFit/>
          </a:bodyPr>
          <a:lstStyle/>
          <a:p>
            <a:r>
              <a:rPr lang="en-US" dirty="0" smtClean="0"/>
              <a:t>*At risk of dropping out of school based on the performance and status indicators listed in the TAPR Glossary.</a:t>
            </a:r>
            <a:endParaRPr lang="en-US" dirty="0"/>
          </a:p>
        </p:txBody>
      </p:sp>
      <p:sp>
        <p:nvSpPr>
          <p:cNvPr id="6" name="Slide Number Placeholder 5"/>
          <p:cNvSpPr>
            <a:spLocks noGrp="1"/>
          </p:cNvSpPr>
          <p:nvPr>
            <p:ph type="sldNum" sz="quarter" idx="12"/>
          </p:nvPr>
        </p:nvSpPr>
        <p:spPr/>
        <p:txBody>
          <a:bodyPr/>
          <a:lstStyle/>
          <a:p>
            <a:fld id="{A79836AA-2E5C-4B78-BCFE-529AC8470618}" type="slidenum">
              <a:rPr lang="en-US" smtClean="0"/>
              <a:pPr/>
              <a:t>20</a:t>
            </a:fld>
            <a:endParaRPr lang="en-US" dirty="0"/>
          </a:p>
        </p:txBody>
      </p:sp>
    </p:spTree>
    <p:extLst>
      <p:ext uri="{BB962C8B-B14F-4D97-AF65-F5344CB8AC3E}">
        <p14:creationId xmlns:p14="http://schemas.microsoft.com/office/powerpoint/2010/main" val="1546313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74" y="3429000"/>
            <a:ext cx="2712590" cy="1495588"/>
          </a:xfrm>
        </p:spPr>
        <p:txBody>
          <a:bodyPr/>
          <a:lstStyle/>
          <a:p>
            <a:pPr lvl="2" algn="l" defTabSz="457200" rtl="0">
              <a:spcBef>
                <a:spcPct val="0"/>
              </a:spcBef>
            </a:pPr>
            <a:r>
              <a:rPr lang="en-US" sz="3200" dirty="0">
                <a:solidFill>
                  <a:schemeClr val="bg1"/>
                </a:solidFill>
              </a:rPr>
              <a:t>How </a:t>
            </a:r>
            <a:r>
              <a:rPr lang="en-US" sz="3200" dirty="0" smtClean="0">
                <a:solidFill>
                  <a:schemeClr val="bg1"/>
                </a:solidFill>
              </a:rPr>
              <a:t>ready are North Garland High School </a:t>
            </a:r>
            <a:r>
              <a:rPr lang="en-US" sz="3200" dirty="0">
                <a:solidFill>
                  <a:schemeClr val="bg1"/>
                </a:solidFill>
              </a:rPr>
              <a:t>students </a:t>
            </a:r>
            <a:r>
              <a:rPr lang="en-US" sz="3200" dirty="0" smtClean="0">
                <a:solidFill>
                  <a:schemeClr val="bg1"/>
                </a:solidFill>
              </a:rPr>
              <a:t>for college?</a:t>
            </a:r>
            <a:r>
              <a:rPr lang="en-US" sz="3200" dirty="0">
                <a:solidFill>
                  <a:schemeClr val="bg1"/>
                </a:solidFill>
              </a:rPr>
              <a:t/>
            </a:r>
            <a:br>
              <a:rPr lang="en-US" sz="3200" dirty="0">
                <a:solidFill>
                  <a:schemeClr val="bg1"/>
                </a:solidFill>
              </a:rPr>
            </a:br>
            <a:endParaRPr lang="en-US" dirty="0">
              <a:solidFill>
                <a:schemeClr val="bg1"/>
              </a:solidFill>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pPr/>
              <a:t>21</a:t>
            </a:fld>
            <a:endParaRPr lang="en-US" dirty="0"/>
          </a:p>
        </p:txBody>
      </p:sp>
      <p:sp>
        <p:nvSpPr>
          <p:cNvPr id="6" name="TextBox 5"/>
          <p:cNvSpPr txBox="1"/>
          <p:nvPr/>
        </p:nvSpPr>
        <p:spPr>
          <a:xfrm>
            <a:off x="228600" y="6488668"/>
            <a:ext cx="9144000" cy="369332"/>
          </a:xfrm>
          <a:prstGeom prst="rect">
            <a:avLst/>
          </a:prstGeom>
          <a:noFill/>
        </p:spPr>
        <p:txBody>
          <a:bodyPr wrap="square" rtlCol="0">
            <a:spAutoFit/>
          </a:bodyPr>
          <a:lstStyle/>
          <a:p>
            <a:pPr algn="ctr"/>
            <a:r>
              <a:rPr lang="en-US" u="sng" dirty="0" smtClean="0">
                <a:solidFill>
                  <a:schemeClr val="tx1">
                    <a:lumMod val="50000"/>
                    <a:lumOff val="50000"/>
                  </a:schemeClr>
                </a:solidFill>
                <a:latin typeface="Bookman Old Style" pitchFamily="18" charset="0"/>
              </a:rPr>
              <a:t>http://untavatar.org</a:t>
            </a:r>
            <a:endParaRPr lang="en-US" u="sng" dirty="0">
              <a:solidFill>
                <a:schemeClr val="tx1">
                  <a:lumMod val="50000"/>
                  <a:lumOff val="50000"/>
                </a:schemeClr>
              </a:solidFill>
              <a:latin typeface="Bookman Old Style" pitchFamily="18" charset="0"/>
            </a:endParaRPr>
          </a:p>
        </p:txBody>
      </p:sp>
      <p:pic>
        <p:nvPicPr>
          <p:cNvPr id="2050" name="Picture 2" descr="http://www.garlandisdschools.net/uploaded/high_schools/nghs/photos/CollegeNight2015_400px.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7200" y="2286000"/>
            <a:ext cx="4750830" cy="3076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9344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Percent College Ready High School Graduates, 2013-2014, Based on Test Results</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nvPr>
        </p:nvGraphicFramePr>
        <p:xfrm>
          <a:off x="866441" y="2362200"/>
          <a:ext cx="6747529" cy="2801764"/>
        </p:xfrm>
        <a:graphic>
          <a:graphicData uri="http://schemas.openxmlformats.org/drawingml/2006/table">
            <a:tbl>
              <a:tblPr firstRow="1" bandRow="1">
                <a:tableStyleId>{5C22544A-7EE6-4342-B048-85BDC9FD1C3A}</a:tableStyleId>
              </a:tblPr>
              <a:tblGrid>
                <a:gridCol w="1778637"/>
                <a:gridCol w="860122"/>
                <a:gridCol w="1600200"/>
                <a:gridCol w="1435741"/>
                <a:gridCol w="1072829"/>
              </a:tblGrid>
              <a:tr h="1150477">
                <a:tc>
                  <a:txBody>
                    <a:bodyPr/>
                    <a:lstStyle/>
                    <a:p>
                      <a:r>
                        <a:rPr lang="en-US" dirty="0" smtClean="0"/>
                        <a:t>North Garland High School</a:t>
                      </a:r>
                      <a:r>
                        <a:rPr lang="en-US" baseline="0" dirty="0" smtClean="0"/>
                        <a:t> Class of 2013</a:t>
                      </a:r>
                    </a:p>
                    <a:p>
                      <a:r>
                        <a:rPr lang="en-US" baseline="0" dirty="0" smtClean="0"/>
                        <a:t>N=492</a:t>
                      </a:r>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r>
              <a:tr h="374068">
                <a:tc>
                  <a:txBody>
                    <a:bodyPr/>
                    <a:lstStyle/>
                    <a:p>
                      <a:r>
                        <a:rPr lang="en-US" dirty="0" smtClean="0"/>
                        <a:t>ELA</a:t>
                      </a:r>
                      <a:endParaRPr lang="en-US" dirty="0"/>
                    </a:p>
                  </a:txBody>
                  <a:tcPr/>
                </a:tc>
                <a:tc>
                  <a:txBody>
                    <a:bodyPr/>
                    <a:lstStyle/>
                    <a:p>
                      <a:r>
                        <a:rPr lang="en-US" dirty="0" smtClean="0"/>
                        <a:t>62</a:t>
                      </a:r>
                      <a:endParaRPr lang="en-US" dirty="0"/>
                    </a:p>
                  </a:txBody>
                  <a:tcPr/>
                </a:tc>
                <a:tc>
                  <a:txBody>
                    <a:bodyPr/>
                    <a:lstStyle/>
                    <a:p>
                      <a:pPr algn="ctr"/>
                      <a:r>
                        <a:rPr lang="en-US" dirty="0" smtClean="0"/>
                        <a:t>65</a:t>
                      </a:r>
                      <a:endParaRPr lang="en-US" dirty="0"/>
                    </a:p>
                  </a:txBody>
                  <a:tcPr/>
                </a:tc>
                <a:tc>
                  <a:txBody>
                    <a:bodyPr/>
                    <a:lstStyle/>
                    <a:p>
                      <a:r>
                        <a:rPr lang="en-US" dirty="0" smtClean="0"/>
                        <a:t>      53</a:t>
                      </a:r>
                      <a:endParaRPr lang="en-US" dirty="0"/>
                    </a:p>
                  </a:txBody>
                  <a:tcPr/>
                </a:tc>
                <a:tc>
                  <a:txBody>
                    <a:bodyPr/>
                    <a:lstStyle/>
                    <a:p>
                      <a:r>
                        <a:rPr lang="en-US" dirty="0" smtClean="0"/>
                        <a:t>   65</a:t>
                      </a:r>
                      <a:endParaRPr lang="en-US" dirty="0"/>
                    </a:p>
                  </a:txBody>
                  <a:tcPr/>
                </a:tc>
              </a:tr>
              <a:tr h="619488">
                <a:tc>
                  <a:txBody>
                    <a:bodyPr/>
                    <a:lstStyle/>
                    <a:p>
                      <a:r>
                        <a:rPr lang="en-US" dirty="0" smtClean="0"/>
                        <a:t>Mathematics</a:t>
                      </a:r>
                      <a:endParaRPr lang="en-US" dirty="0"/>
                    </a:p>
                  </a:txBody>
                  <a:tcPr/>
                </a:tc>
                <a:tc>
                  <a:txBody>
                    <a:bodyPr/>
                    <a:lstStyle/>
                    <a:p>
                      <a:r>
                        <a:rPr lang="en-US" dirty="0" smtClean="0"/>
                        <a:t>76</a:t>
                      </a:r>
                      <a:endParaRPr lang="en-US" dirty="0"/>
                    </a:p>
                  </a:txBody>
                  <a:tcPr/>
                </a:tc>
                <a:tc>
                  <a:txBody>
                    <a:bodyPr/>
                    <a:lstStyle/>
                    <a:p>
                      <a:pPr algn="ctr"/>
                      <a:r>
                        <a:rPr lang="en-US" dirty="0" smtClean="0"/>
                        <a:t>70</a:t>
                      </a:r>
                      <a:endParaRPr lang="en-US" dirty="0"/>
                    </a:p>
                  </a:txBody>
                  <a:tcPr/>
                </a:tc>
                <a:tc>
                  <a:txBody>
                    <a:bodyPr/>
                    <a:lstStyle/>
                    <a:p>
                      <a:r>
                        <a:rPr lang="en-US" dirty="0" smtClean="0"/>
                        <a:t>      69</a:t>
                      </a:r>
                      <a:endParaRPr lang="en-US" dirty="0"/>
                    </a:p>
                  </a:txBody>
                  <a:tcPr/>
                </a:tc>
                <a:tc>
                  <a:txBody>
                    <a:bodyPr/>
                    <a:lstStyle/>
                    <a:p>
                      <a:r>
                        <a:rPr lang="en-US" dirty="0" smtClean="0"/>
                        <a:t>   83</a:t>
                      </a:r>
                      <a:endParaRPr lang="en-US" dirty="0"/>
                    </a:p>
                  </a:txBody>
                  <a:tcPr/>
                </a:tc>
              </a:tr>
              <a:tr h="619488">
                <a:tc>
                  <a:txBody>
                    <a:bodyPr/>
                    <a:lstStyle/>
                    <a:p>
                      <a:r>
                        <a:rPr lang="en-US" dirty="0" smtClean="0"/>
                        <a:t>Both subjects</a:t>
                      </a:r>
                      <a:endParaRPr lang="en-US" dirty="0"/>
                    </a:p>
                  </a:txBody>
                  <a:tcPr/>
                </a:tc>
                <a:tc>
                  <a:txBody>
                    <a:bodyPr/>
                    <a:lstStyle/>
                    <a:p>
                      <a:r>
                        <a:rPr lang="en-US" dirty="0" smtClean="0"/>
                        <a:t>55</a:t>
                      </a:r>
                      <a:endParaRPr lang="en-US" dirty="0"/>
                    </a:p>
                  </a:txBody>
                  <a:tcPr/>
                </a:tc>
                <a:tc>
                  <a:txBody>
                    <a:bodyPr/>
                    <a:lstStyle/>
                    <a:p>
                      <a:pPr algn="ctr"/>
                      <a:r>
                        <a:rPr lang="en-US" dirty="0" smtClean="0"/>
                        <a:t>59</a:t>
                      </a:r>
                      <a:endParaRPr lang="en-US" dirty="0"/>
                    </a:p>
                  </a:txBody>
                  <a:tcPr/>
                </a:tc>
                <a:tc>
                  <a:txBody>
                    <a:bodyPr/>
                    <a:lstStyle/>
                    <a:p>
                      <a:r>
                        <a:rPr lang="en-US" dirty="0" smtClean="0"/>
                        <a:t>       41</a:t>
                      </a:r>
                      <a:endParaRPr lang="en-US" dirty="0"/>
                    </a:p>
                  </a:txBody>
                  <a:tcPr/>
                </a:tc>
                <a:tc>
                  <a:txBody>
                    <a:bodyPr/>
                    <a:lstStyle/>
                    <a:p>
                      <a:r>
                        <a:rPr lang="en-US" dirty="0" smtClean="0"/>
                        <a:t>   66</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22</a:t>
            </a:fld>
            <a:endParaRPr lang="en-US" dirty="0"/>
          </a:p>
        </p:txBody>
      </p:sp>
    </p:spTree>
    <p:extLst>
      <p:ext uri="{BB962C8B-B14F-4D97-AF65-F5344CB8AC3E}">
        <p14:creationId xmlns:p14="http://schemas.microsoft.com/office/powerpoint/2010/main" val="6518079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Percent Advanced Course Dual Credit Completion in 2013-14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nvPr>
        </p:nvGraphicFramePr>
        <p:xfrm>
          <a:off x="866441" y="2514601"/>
          <a:ext cx="6747529" cy="2685196"/>
        </p:xfrm>
        <a:graphic>
          <a:graphicData uri="http://schemas.openxmlformats.org/drawingml/2006/table">
            <a:tbl>
              <a:tblPr firstRow="1" bandRow="1">
                <a:tableStyleId>{5C22544A-7EE6-4342-B048-85BDC9FD1C3A}</a:tableStyleId>
              </a:tblPr>
              <a:tblGrid>
                <a:gridCol w="1778637"/>
                <a:gridCol w="860122"/>
                <a:gridCol w="1600200"/>
                <a:gridCol w="1435741"/>
                <a:gridCol w="1072829"/>
              </a:tblGrid>
              <a:tr h="1691640">
                <a:tc>
                  <a:txBody>
                    <a:bodyPr/>
                    <a:lstStyle/>
                    <a:p>
                      <a:r>
                        <a:rPr lang="en-US" dirty="0" smtClean="0"/>
                        <a:t>North Garland High School</a:t>
                      </a:r>
                      <a:r>
                        <a:rPr lang="en-US" baseline="0" dirty="0" smtClean="0"/>
                        <a:t> Students, 2013-2014</a:t>
                      </a:r>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r>
              <a:tr h="374068">
                <a:tc>
                  <a:txBody>
                    <a:bodyPr/>
                    <a:lstStyle/>
                    <a:p>
                      <a:r>
                        <a:rPr lang="en-US" dirty="0" smtClean="0"/>
                        <a:t>2013</a:t>
                      </a:r>
                      <a:endParaRPr lang="en-US" dirty="0"/>
                    </a:p>
                  </a:txBody>
                  <a:tcPr/>
                </a:tc>
                <a:tc>
                  <a:txBody>
                    <a:bodyPr/>
                    <a:lstStyle/>
                    <a:p>
                      <a:r>
                        <a:rPr lang="en-US" dirty="0" smtClean="0"/>
                        <a:t>37.6</a:t>
                      </a:r>
                      <a:endParaRPr lang="en-US" dirty="0"/>
                    </a:p>
                  </a:txBody>
                  <a:tcPr/>
                </a:tc>
                <a:tc>
                  <a:txBody>
                    <a:bodyPr/>
                    <a:lstStyle/>
                    <a:p>
                      <a:pPr algn="ctr"/>
                      <a:r>
                        <a:rPr lang="en-US" dirty="0" smtClean="0"/>
                        <a:t>35.5</a:t>
                      </a:r>
                      <a:endParaRPr lang="en-US" dirty="0"/>
                    </a:p>
                  </a:txBody>
                  <a:tcPr/>
                </a:tc>
                <a:tc>
                  <a:txBody>
                    <a:bodyPr/>
                    <a:lstStyle/>
                    <a:p>
                      <a:r>
                        <a:rPr lang="en-US" dirty="0" smtClean="0"/>
                        <a:t>       30.8</a:t>
                      </a:r>
                      <a:endParaRPr lang="en-US" dirty="0"/>
                    </a:p>
                  </a:txBody>
                  <a:tcPr/>
                </a:tc>
                <a:tc>
                  <a:txBody>
                    <a:bodyPr/>
                    <a:lstStyle/>
                    <a:p>
                      <a:r>
                        <a:rPr lang="en-US" dirty="0" smtClean="0"/>
                        <a:t>   42.6</a:t>
                      </a:r>
                      <a:endParaRPr lang="en-US" dirty="0"/>
                    </a:p>
                  </a:txBody>
                  <a:tcPr/>
                </a:tc>
              </a:tr>
              <a:tr h="619488">
                <a:tc>
                  <a:txBody>
                    <a:bodyPr/>
                    <a:lstStyle/>
                    <a:p>
                      <a:r>
                        <a:rPr lang="en-US" dirty="0" smtClean="0"/>
                        <a:t>2012</a:t>
                      </a:r>
                      <a:endParaRPr lang="en-US" dirty="0"/>
                    </a:p>
                  </a:txBody>
                  <a:tcPr/>
                </a:tc>
                <a:tc>
                  <a:txBody>
                    <a:bodyPr/>
                    <a:lstStyle/>
                    <a:p>
                      <a:r>
                        <a:rPr lang="en-US" dirty="0" smtClean="0"/>
                        <a:t>38.1</a:t>
                      </a:r>
                      <a:endParaRPr lang="en-US" dirty="0"/>
                    </a:p>
                  </a:txBody>
                  <a:tcPr/>
                </a:tc>
                <a:tc>
                  <a:txBody>
                    <a:bodyPr/>
                    <a:lstStyle/>
                    <a:p>
                      <a:pPr algn="ctr"/>
                      <a:r>
                        <a:rPr lang="en-US" dirty="0" smtClean="0"/>
                        <a:t>35.1</a:t>
                      </a:r>
                      <a:endParaRPr lang="en-US" dirty="0"/>
                    </a:p>
                  </a:txBody>
                  <a:tcPr/>
                </a:tc>
                <a:tc>
                  <a:txBody>
                    <a:bodyPr/>
                    <a:lstStyle/>
                    <a:p>
                      <a:r>
                        <a:rPr lang="en-US" dirty="0" smtClean="0"/>
                        <a:t>        31.8</a:t>
                      </a:r>
                      <a:endParaRPr lang="en-US" dirty="0"/>
                    </a:p>
                  </a:txBody>
                  <a:tcPr/>
                </a:tc>
                <a:tc>
                  <a:txBody>
                    <a:bodyPr/>
                    <a:lstStyle/>
                    <a:p>
                      <a:r>
                        <a:rPr lang="en-US" dirty="0" smtClean="0"/>
                        <a:t>   30.1</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23</a:t>
            </a:fld>
            <a:endParaRPr lang="en-US" dirty="0"/>
          </a:p>
        </p:txBody>
      </p:sp>
    </p:spTree>
    <p:extLst>
      <p:ext uri="{BB962C8B-B14F-4D97-AF65-F5344CB8AC3E}">
        <p14:creationId xmlns:p14="http://schemas.microsoft.com/office/powerpoint/2010/main" val="445217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Percent AP/IB Enrollees Tested and Meeting Criteria in 2013-14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nvPr>
        </p:nvGraphicFramePr>
        <p:xfrm>
          <a:off x="866441" y="2514601"/>
          <a:ext cx="6747529" cy="2685196"/>
        </p:xfrm>
        <a:graphic>
          <a:graphicData uri="http://schemas.openxmlformats.org/drawingml/2006/table">
            <a:tbl>
              <a:tblPr firstRow="1" bandRow="1">
                <a:tableStyleId>{5C22544A-7EE6-4342-B048-85BDC9FD1C3A}</a:tableStyleId>
              </a:tblPr>
              <a:tblGrid>
                <a:gridCol w="1778637"/>
                <a:gridCol w="860122"/>
                <a:gridCol w="1600200"/>
                <a:gridCol w="1435741"/>
                <a:gridCol w="1072829"/>
              </a:tblGrid>
              <a:tr h="1691640">
                <a:tc>
                  <a:txBody>
                    <a:bodyPr/>
                    <a:lstStyle/>
                    <a:p>
                      <a:r>
                        <a:rPr lang="en-US" dirty="0" smtClean="0"/>
                        <a:t>North Garland High School</a:t>
                      </a:r>
                      <a:r>
                        <a:rPr lang="en-US" baseline="0" dirty="0" smtClean="0"/>
                        <a:t> Students</a:t>
                      </a:r>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r>
              <a:tr h="374068">
                <a:tc>
                  <a:txBody>
                    <a:bodyPr/>
                    <a:lstStyle/>
                    <a:p>
                      <a:r>
                        <a:rPr lang="en-US" dirty="0" smtClean="0"/>
                        <a:t>Tested</a:t>
                      </a:r>
                      <a:endParaRPr lang="en-US" dirty="0"/>
                    </a:p>
                  </a:txBody>
                  <a:tcPr/>
                </a:tc>
                <a:tc>
                  <a:txBody>
                    <a:bodyPr/>
                    <a:lstStyle/>
                    <a:p>
                      <a:r>
                        <a:rPr lang="en-US" dirty="0" smtClean="0"/>
                        <a:t>  27.0</a:t>
                      </a:r>
                      <a:endParaRPr lang="en-US" dirty="0"/>
                    </a:p>
                  </a:txBody>
                  <a:tcPr/>
                </a:tc>
                <a:tc>
                  <a:txBody>
                    <a:bodyPr/>
                    <a:lstStyle/>
                    <a:p>
                      <a:pPr algn="ctr"/>
                      <a:r>
                        <a:rPr lang="en-US" dirty="0" smtClean="0"/>
                        <a:t>26.0</a:t>
                      </a:r>
                      <a:endParaRPr lang="en-US" dirty="0"/>
                    </a:p>
                  </a:txBody>
                  <a:tcPr/>
                </a:tc>
                <a:tc>
                  <a:txBody>
                    <a:bodyPr/>
                    <a:lstStyle/>
                    <a:p>
                      <a:r>
                        <a:rPr lang="en-US" dirty="0" smtClean="0"/>
                        <a:t>      17.3</a:t>
                      </a:r>
                      <a:endParaRPr lang="en-US" dirty="0"/>
                    </a:p>
                  </a:txBody>
                  <a:tcPr/>
                </a:tc>
                <a:tc>
                  <a:txBody>
                    <a:bodyPr/>
                    <a:lstStyle/>
                    <a:p>
                      <a:r>
                        <a:rPr lang="en-US" dirty="0" smtClean="0"/>
                        <a:t>   26.6</a:t>
                      </a:r>
                      <a:endParaRPr lang="en-US" dirty="0"/>
                    </a:p>
                  </a:txBody>
                  <a:tcPr/>
                </a:tc>
              </a:tr>
              <a:tr h="619488">
                <a:tc>
                  <a:txBody>
                    <a:bodyPr/>
                    <a:lstStyle/>
                    <a:p>
                      <a:r>
                        <a:rPr lang="en-US" dirty="0" smtClean="0"/>
                        <a:t>Met Criteria</a:t>
                      </a:r>
                      <a:endParaRPr lang="en-US" dirty="0"/>
                    </a:p>
                  </a:txBody>
                  <a:tcPr/>
                </a:tc>
                <a:tc>
                  <a:txBody>
                    <a:bodyPr/>
                    <a:lstStyle/>
                    <a:p>
                      <a:r>
                        <a:rPr lang="en-US" dirty="0" smtClean="0"/>
                        <a:t>  52.9</a:t>
                      </a:r>
                      <a:endParaRPr lang="en-US" dirty="0"/>
                    </a:p>
                  </a:txBody>
                  <a:tcPr/>
                </a:tc>
                <a:tc>
                  <a:txBody>
                    <a:bodyPr/>
                    <a:lstStyle/>
                    <a:p>
                      <a:pPr algn="ctr"/>
                      <a:r>
                        <a:rPr lang="en-US" dirty="0" smtClean="0"/>
                        <a:t>48.7</a:t>
                      </a:r>
                      <a:endParaRPr lang="en-US" dirty="0"/>
                    </a:p>
                  </a:txBody>
                  <a:tcPr/>
                </a:tc>
                <a:tc>
                  <a:txBody>
                    <a:bodyPr/>
                    <a:lstStyle/>
                    <a:p>
                      <a:r>
                        <a:rPr lang="en-US" dirty="0" smtClean="0"/>
                        <a:t>      48.4</a:t>
                      </a:r>
                      <a:endParaRPr lang="en-US" dirty="0"/>
                    </a:p>
                  </a:txBody>
                  <a:tcPr/>
                </a:tc>
                <a:tc>
                  <a:txBody>
                    <a:bodyPr/>
                    <a:lstStyle/>
                    <a:p>
                      <a:r>
                        <a:rPr lang="en-US" dirty="0" smtClean="0"/>
                        <a:t>   75.9</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24</a:t>
            </a:fld>
            <a:endParaRPr lang="en-US" dirty="0"/>
          </a:p>
        </p:txBody>
      </p:sp>
    </p:spTree>
    <p:extLst>
      <p:ext uri="{BB962C8B-B14F-4D97-AF65-F5344CB8AC3E}">
        <p14:creationId xmlns:p14="http://schemas.microsoft.com/office/powerpoint/2010/main" val="3207199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Percent 2013 Graduates Enrolled in IHE and Completing One Year without Remediation</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nvPr>
        </p:nvGraphicFramePr>
        <p:xfrm>
          <a:off x="866441" y="2514601"/>
          <a:ext cx="6747529" cy="2980108"/>
        </p:xfrm>
        <a:graphic>
          <a:graphicData uri="http://schemas.openxmlformats.org/drawingml/2006/table">
            <a:tbl>
              <a:tblPr firstRow="1" bandRow="1">
                <a:tableStyleId>{5C22544A-7EE6-4342-B048-85BDC9FD1C3A}</a:tableStyleId>
              </a:tblPr>
              <a:tblGrid>
                <a:gridCol w="1952959"/>
                <a:gridCol w="990600"/>
                <a:gridCol w="1295400"/>
                <a:gridCol w="1435741"/>
                <a:gridCol w="1072829"/>
              </a:tblGrid>
              <a:tr h="1691640">
                <a:tc>
                  <a:txBody>
                    <a:bodyPr/>
                    <a:lstStyle/>
                    <a:p>
                      <a:r>
                        <a:rPr lang="en-US" dirty="0" smtClean="0"/>
                        <a:t>North Garland High School</a:t>
                      </a:r>
                      <a:r>
                        <a:rPr lang="en-US" baseline="0" dirty="0" smtClean="0"/>
                        <a:t> Graduates Class of 2012</a:t>
                      </a:r>
                    </a:p>
                    <a:p>
                      <a:endParaRPr lang="en-US" dirty="0"/>
                    </a:p>
                  </a:txBody>
                  <a:tcPr/>
                </a:tc>
                <a:tc>
                  <a:txBody>
                    <a:bodyPr/>
                    <a:lstStyle/>
                    <a:p>
                      <a:r>
                        <a:rPr lang="en-US" dirty="0" smtClean="0"/>
                        <a:t>All</a:t>
                      </a:r>
                      <a:endParaRPr lang="en-US" dirty="0"/>
                    </a:p>
                  </a:txBody>
                  <a:tcPr/>
                </a:tc>
                <a:tc>
                  <a:txBody>
                    <a:bodyPr/>
                    <a:lstStyle/>
                    <a:p>
                      <a:r>
                        <a:rPr lang="en-US" dirty="0" smtClean="0"/>
                        <a:t>African American</a:t>
                      </a:r>
                      <a:endParaRPr lang="en-US" dirty="0"/>
                    </a:p>
                  </a:txBody>
                  <a:tcPr/>
                </a:tc>
                <a:tc>
                  <a:txBody>
                    <a:bodyPr/>
                    <a:lstStyle/>
                    <a:p>
                      <a:r>
                        <a:rPr lang="en-US" dirty="0" smtClean="0"/>
                        <a:t>Hispanic</a:t>
                      </a:r>
                      <a:endParaRPr lang="en-US" dirty="0"/>
                    </a:p>
                  </a:txBody>
                  <a:tcPr/>
                </a:tc>
                <a:tc>
                  <a:txBody>
                    <a:bodyPr/>
                    <a:lstStyle/>
                    <a:p>
                      <a:r>
                        <a:rPr lang="en-US" dirty="0" smtClean="0"/>
                        <a:t>White</a:t>
                      </a:r>
                      <a:endParaRPr lang="en-US" dirty="0"/>
                    </a:p>
                  </a:txBody>
                  <a:tcPr/>
                </a:tc>
              </a:tr>
              <a:tr h="374068">
                <a:tc>
                  <a:txBody>
                    <a:bodyPr/>
                    <a:lstStyle/>
                    <a:p>
                      <a:r>
                        <a:rPr lang="en-US" dirty="0" smtClean="0"/>
                        <a:t>Enrolled</a:t>
                      </a:r>
                      <a:endParaRPr lang="en-US" dirty="0"/>
                    </a:p>
                  </a:txBody>
                  <a:tcPr/>
                </a:tc>
                <a:tc>
                  <a:txBody>
                    <a:bodyPr/>
                    <a:lstStyle/>
                    <a:p>
                      <a:r>
                        <a:rPr lang="en-US" dirty="0" smtClean="0"/>
                        <a:t>64.9</a:t>
                      </a:r>
                      <a:endParaRPr lang="en-US" dirty="0"/>
                    </a:p>
                  </a:txBody>
                  <a:tcPr/>
                </a:tc>
                <a:tc>
                  <a:txBody>
                    <a:bodyPr/>
                    <a:lstStyle/>
                    <a:p>
                      <a:pPr algn="ctr"/>
                      <a:r>
                        <a:rPr lang="en-US" dirty="0" err="1" smtClean="0"/>
                        <a:t>na</a:t>
                      </a:r>
                      <a:endParaRPr lang="en-US" dirty="0"/>
                    </a:p>
                  </a:txBody>
                  <a:tcPr/>
                </a:tc>
                <a:tc>
                  <a:txBody>
                    <a:bodyPr/>
                    <a:lstStyle/>
                    <a:p>
                      <a:r>
                        <a:rPr lang="en-US" dirty="0" smtClean="0"/>
                        <a:t>       </a:t>
                      </a:r>
                      <a:r>
                        <a:rPr lang="en-US" dirty="0" err="1" smtClean="0"/>
                        <a:t>na</a:t>
                      </a:r>
                      <a:endParaRPr lang="en-US" dirty="0"/>
                    </a:p>
                  </a:txBody>
                  <a:tcPr/>
                </a:tc>
                <a:tc>
                  <a:txBody>
                    <a:bodyPr/>
                    <a:lstStyle/>
                    <a:p>
                      <a:r>
                        <a:rPr lang="en-US" dirty="0" smtClean="0"/>
                        <a:t>   </a:t>
                      </a:r>
                      <a:r>
                        <a:rPr lang="en-US" dirty="0" err="1" smtClean="0"/>
                        <a:t>na</a:t>
                      </a:r>
                      <a:endParaRPr lang="en-US" dirty="0"/>
                    </a:p>
                  </a:txBody>
                  <a:tcPr/>
                </a:tc>
              </a:tr>
              <a:tr h="619488">
                <a:tc>
                  <a:txBody>
                    <a:bodyPr/>
                    <a:lstStyle/>
                    <a:p>
                      <a:r>
                        <a:rPr lang="en-US" dirty="0" smtClean="0"/>
                        <a:t>Completed One Year no Remediation</a:t>
                      </a:r>
                      <a:endParaRPr lang="en-US" dirty="0"/>
                    </a:p>
                  </a:txBody>
                  <a:tcPr/>
                </a:tc>
                <a:tc>
                  <a:txBody>
                    <a:bodyPr/>
                    <a:lstStyle/>
                    <a:p>
                      <a:r>
                        <a:rPr lang="en-US" dirty="0" smtClean="0"/>
                        <a:t>77.5</a:t>
                      </a:r>
                      <a:endParaRPr lang="en-US" dirty="0"/>
                    </a:p>
                  </a:txBody>
                  <a:tcPr/>
                </a:tc>
                <a:tc>
                  <a:txBody>
                    <a:bodyPr/>
                    <a:lstStyle/>
                    <a:p>
                      <a:pPr algn="ctr"/>
                      <a:r>
                        <a:rPr lang="en-US" dirty="0" err="1" smtClean="0"/>
                        <a:t>na</a:t>
                      </a:r>
                      <a:endParaRPr lang="en-US" dirty="0"/>
                    </a:p>
                  </a:txBody>
                  <a:tcPr/>
                </a:tc>
                <a:tc>
                  <a:txBody>
                    <a:bodyPr/>
                    <a:lstStyle/>
                    <a:p>
                      <a:r>
                        <a:rPr lang="en-US" dirty="0" smtClean="0"/>
                        <a:t>       </a:t>
                      </a:r>
                      <a:r>
                        <a:rPr lang="en-US" dirty="0" err="1" smtClean="0"/>
                        <a:t>na</a:t>
                      </a:r>
                      <a:endParaRPr lang="en-US" dirty="0"/>
                    </a:p>
                  </a:txBody>
                  <a:tcPr/>
                </a:tc>
                <a:tc>
                  <a:txBody>
                    <a:bodyPr/>
                    <a:lstStyle/>
                    <a:p>
                      <a:r>
                        <a:rPr lang="en-US" dirty="0" smtClean="0"/>
                        <a:t>   </a:t>
                      </a:r>
                      <a:r>
                        <a:rPr lang="en-US" dirty="0" err="1" smtClean="0"/>
                        <a:t>na</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25</a:t>
            </a:fld>
            <a:endParaRPr lang="en-US" dirty="0"/>
          </a:p>
        </p:txBody>
      </p:sp>
    </p:spTree>
    <p:extLst>
      <p:ext uri="{BB962C8B-B14F-4D97-AF65-F5344CB8AC3E}">
        <p14:creationId xmlns:p14="http://schemas.microsoft.com/office/powerpoint/2010/main" val="1421614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374" y="3429000"/>
            <a:ext cx="2712590" cy="1495588"/>
          </a:xfrm>
        </p:spPr>
        <p:txBody>
          <a:bodyPr/>
          <a:lstStyle/>
          <a:p>
            <a:pPr lvl="2" algn="l" defTabSz="457200" rtl="0">
              <a:spcBef>
                <a:spcPct val="0"/>
              </a:spcBef>
            </a:pPr>
            <a:r>
              <a:rPr lang="en-US" sz="3200" dirty="0" smtClean="0">
                <a:solidFill>
                  <a:schemeClr val="bg1"/>
                </a:solidFill>
              </a:rPr>
              <a:t>Where do North Garland High School </a:t>
            </a:r>
            <a:r>
              <a:rPr lang="en-US" sz="3200" dirty="0">
                <a:solidFill>
                  <a:schemeClr val="bg1"/>
                </a:solidFill>
              </a:rPr>
              <a:t>students </a:t>
            </a:r>
            <a:r>
              <a:rPr lang="en-US" sz="3200" dirty="0" smtClean="0">
                <a:solidFill>
                  <a:schemeClr val="bg1"/>
                </a:solidFill>
              </a:rPr>
              <a:t>go to college?</a:t>
            </a:r>
            <a:r>
              <a:rPr lang="en-US" sz="3200" dirty="0">
                <a:solidFill>
                  <a:schemeClr val="bg1"/>
                </a:solidFill>
              </a:rPr>
              <a:t/>
            </a:r>
            <a:br>
              <a:rPr lang="en-US" sz="3200" dirty="0">
                <a:solidFill>
                  <a:schemeClr val="bg1"/>
                </a:solidFill>
              </a:rPr>
            </a:br>
            <a:endParaRPr lang="en-US" dirty="0">
              <a:solidFill>
                <a:schemeClr val="bg1"/>
              </a:solidFill>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pPr/>
              <a:t>26</a:t>
            </a:fld>
            <a:endParaRPr lang="en-US" dirty="0"/>
          </a:p>
        </p:txBody>
      </p:sp>
      <p:sp>
        <p:nvSpPr>
          <p:cNvPr id="6" name="TextBox 5"/>
          <p:cNvSpPr txBox="1"/>
          <p:nvPr/>
        </p:nvSpPr>
        <p:spPr>
          <a:xfrm>
            <a:off x="0" y="6488668"/>
            <a:ext cx="9144000" cy="369332"/>
          </a:xfrm>
          <a:prstGeom prst="rect">
            <a:avLst/>
          </a:prstGeom>
          <a:noFill/>
        </p:spPr>
        <p:txBody>
          <a:bodyPr wrap="square" rtlCol="0">
            <a:spAutoFit/>
          </a:bodyPr>
          <a:lstStyle/>
          <a:p>
            <a:pPr algn="ctr"/>
            <a:r>
              <a:rPr lang="en-US" u="sng" dirty="0" smtClean="0">
                <a:solidFill>
                  <a:schemeClr val="tx1">
                    <a:lumMod val="50000"/>
                    <a:lumOff val="50000"/>
                  </a:schemeClr>
                </a:solidFill>
                <a:latin typeface="Bookman Old Style" pitchFamily="18" charset="0"/>
              </a:rPr>
              <a:t>http://untavatar.org</a:t>
            </a:r>
            <a:endParaRPr lang="en-US" u="sng" dirty="0">
              <a:solidFill>
                <a:schemeClr val="tx1">
                  <a:lumMod val="50000"/>
                  <a:lumOff val="50000"/>
                </a:schemeClr>
              </a:solidFill>
              <a:latin typeface="Bookman Old Style" pitchFamily="18" charset="0"/>
            </a:endParaRPr>
          </a:p>
        </p:txBody>
      </p:sp>
      <p:sp>
        <p:nvSpPr>
          <p:cNvPr id="8" name="AutoShape 4" descr="Richland College Logo"/>
          <p:cNvSpPr>
            <a:spLocks noChangeAspect="1" noChangeArrowheads="1"/>
          </p:cNvSpPr>
          <p:nvPr/>
        </p:nvSpPr>
        <p:spPr bwMode="auto">
          <a:xfrm flipV="1">
            <a:off x="380999" y="-76200"/>
            <a:ext cx="63979" cy="841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Richland College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0" name="Picture 8" descr="Richland Thunderd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8466" y="1002493"/>
            <a:ext cx="1862267" cy="2483023"/>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Scrap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3485516"/>
            <a:ext cx="4953000" cy="2221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5667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Texas Public Institutions of Enrollment of North Garland High School 2013 Graduates</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nvPr>
        </p:nvGraphicFramePr>
        <p:xfrm>
          <a:off x="1420161" y="2267053"/>
          <a:ext cx="5237820" cy="3779520"/>
        </p:xfrm>
        <a:graphic>
          <a:graphicData uri="http://schemas.openxmlformats.org/drawingml/2006/table">
            <a:tbl>
              <a:tblPr firstRow="1" bandRow="1">
                <a:tableStyleId>{5C22544A-7EE6-4342-B048-85BDC9FD1C3A}</a:tableStyleId>
              </a:tblPr>
              <a:tblGrid>
                <a:gridCol w="4038600"/>
                <a:gridCol w="1199220"/>
              </a:tblGrid>
              <a:tr h="457200">
                <a:tc>
                  <a:txBody>
                    <a:bodyPr/>
                    <a:lstStyle/>
                    <a:p>
                      <a:r>
                        <a:rPr lang="en-US" sz="1600" dirty="0" smtClean="0"/>
                        <a:t>Institution of Enrollment,</a:t>
                      </a:r>
                      <a:r>
                        <a:rPr lang="en-US" sz="1600" baseline="0" dirty="0" smtClean="0"/>
                        <a:t> Fall, 2013</a:t>
                      </a:r>
                    </a:p>
                    <a:p>
                      <a:endParaRPr lang="en-US" sz="1600" dirty="0"/>
                    </a:p>
                  </a:txBody>
                  <a:tcPr/>
                </a:tc>
                <a:tc>
                  <a:txBody>
                    <a:bodyPr/>
                    <a:lstStyle/>
                    <a:p>
                      <a:r>
                        <a:rPr lang="en-US" sz="1600" dirty="0" smtClean="0"/>
                        <a:t>N= 490</a:t>
                      </a:r>
                      <a:endParaRPr lang="en-US" sz="1600" dirty="0"/>
                    </a:p>
                  </a:txBody>
                  <a:tcPr/>
                </a:tc>
              </a:tr>
              <a:tr h="374068">
                <a:tc>
                  <a:txBody>
                    <a:bodyPr/>
                    <a:lstStyle/>
                    <a:p>
                      <a:r>
                        <a:rPr lang="en-US" sz="1600" dirty="0" smtClean="0"/>
                        <a:t>Richland College</a:t>
                      </a:r>
                      <a:endParaRPr lang="en-US" sz="1600" dirty="0"/>
                    </a:p>
                  </a:txBody>
                  <a:tcPr/>
                </a:tc>
                <a:tc>
                  <a:txBody>
                    <a:bodyPr/>
                    <a:lstStyle/>
                    <a:p>
                      <a:pPr algn="ctr"/>
                      <a:r>
                        <a:rPr lang="en-US" sz="1600" dirty="0" smtClean="0"/>
                        <a:t> 144</a:t>
                      </a:r>
                      <a:endParaRPr lang="en-US" sz="1600" dirty="0"/>
                    </a:p>
                  </a:txBody>
                  <a:tcPr/>
                </a:tc>
              </a:tr>
              <a:tr h="381000">
                <a:tc>
                  <a:txBody>
                    <a:bodyPr/>
                    <a:lstStyle/>
                    <a:p>
                      <a:r>
                        <a:rPr lang="en-US" sz="1600" dirty="0" smtClean="0"/>
                        <a:t>University</a:t>
                      </a:r>
                      <a:r>
                        <a:rPr lang="en-US" sz="1600" baseline="0" dirty="0" smtClean="0"/>
                        <a:t> of Texas at Dallas </a:t>
                      </a:r>
                      <a:endParaRPr lang="en-US" sz="1600" dirty="0"/>
                    </a:p>
                  </a:txBody>
                  <a:tcPr/>
                </a:tc>
                <a:tc>
                  <a:txBody>
                    <a:bodyPr/>
                    <a:lstStyle/>
                    <a:p>
                      <a:pPr algn="ctr"/>
                      <a:r>
                        <a:rPr lang="en-US" sz="1600" dirty="0" smtClean="0"/>
                        <a:t> 25</a:t>
                      </a:r>
                      <a:endParaRPr lang="en-US" sz="1600" dirty="0"/>
                    </a:p>
                  </a:txBody>
                  <a:tcPr/>
                </a:tc>
              </a:tr>
              <a:tr h="342897">
                <a:tc>
                  <a:txBody>
                    <a:bodyPr/>
                    <a:lstStyle/>
                    <a:p>
                      <a:r>
                        <a:rPr lang="en-US" sz="1600" dirty="0" smtClean="0"/>
                        <a:t>University of North Texas</a:t>
                      </a:r>
                      <a:endParaRPr lang="en-US" sz="1600" dirty="0"/>
                    </a:p>
                  </a:txBody>
                  <a:tcPr/>
                </a:tc>
                <a:tc>
                  <a:txBody>
                    <a:bodyPr/>
                    <a:lstStyle/>
                    <a:p>
                      <a:pPr algn="ctr"/>
                      <a:r>
                        <a:rPr lang="en-US" sz="1600" dirty="0" smtClean="0"/>
                        <a:t>14</a:t>
                      </a:r>
                      <a:endParaRPr lang="en-US" sz="1600" dirty="0"/>
                    </a:p>
                  </a:txBody>
                  <a:tcPr/>
                </a:tc>
              </a:tr>
              <a:tr h="304115">
                <a:tc>
                  <a:txBody>
                    <a:bodyPr/>
                    <a:lstStyle/>
                    <a:p>
                      <a:r>
                        <a:rPr lang="en-US" sz="1600" dirty="0" smtClean="0"/>
                        <a:t>Texas</a:t>
                      </a:r>
                      <a:r>
                        <a:rPr lang="en-US" sz="1600" baseline="0" dirty="0" smtClean="0"/>
                        <a:t> State University</a:t>
                      </a:r>
                      <a:endParaRPr lang="en-US" sz="1600" dirty="0"/>
                    </a:p>
                  </a:txBody>
                  <a:tcPr/>
                </a:tc>
                <a:tc>
                  <a:txBody>
                    <a:bodyPr/>
                    <a:lstStyle/>
                    <a:p>
                      <a:pPr algn="ctr"/>
                      <a:r>
                        <a:rPr lang="en-US" sz="1600" dirty="0" smtClean="0"/>
                        <a:t>10</a:t>
                      </a:r>
                      <a:endParaRPr lang="en-US" sz="1600" dirty="0"/>
                    </a:p>
                  </a:txBody>
                  <a:tcPr/>
                </a:tc>
              </a:tr>
              <a:tr h="381000">
                <a:tc>
                  <a:txBody>
                    <a:bodyPr/>
                    <a:lstStyle/>
                    <a:p>
                      <a:r>
                        <a:rPr lang="en-US" sz="1600" dirty="0" smtClean="0"/>
                        <a:t>Texas Tech University</a:t>
                      </a:r>
                      <a:endParaRPr lang="en-US" sz="1600" dirty="0"/>
                    </a:p>
                  </a:txBody>
                  <a:tcPr/>
                </a:tc>
                <a:tc>
                  <a:txBody>
                    <a:bodyPr/>
                    <a:lstStyle/>
                    <a:p>
                      <a:pPr algn="ctr"/>
                      <a:r>
                        <a:rPr lang="en-US" sz="1600" dirty="0" smtClean="0"/>
                        <a:t>9</a:t>
                      </a:r>
                      <a:endParaRPr lang="en-US" sz="1600" dirty="0"/>
                    </a:p>
                  </a:txBody>
                  <a:tcPr/>
                </a:tc>
              </a:tr>
              <a:tr h="273635">
                <a:tc>
                  <a:txBody>
                    <a:bodyPr/>
                    <a:lstStyle/>
                    <a:p>
                      <a:r>
                        <a:rPr lang="en-US" sz="1600" dirty="0" smtClean="0"/>
                        <a:t>University of Texas</a:t>
                      </a:r>
                      <a:r>
                        <a:rPr lang="en-US" sz="1600" baseline="0" dirty="0" smtClean="0"/>
                        <a:t> at Arlington</a:t>
                      </a:r>
                      <a:endParaRPr lang="en-US" sz="1600" dirty="0"/>
                    </a:p>
                  </a:txBody>
                  <a:tcPr/>
                </a:tc>
                <a:tc>
                  <a:txBody>
                    <a:bodyPr/>
                    <a:lstStyle/>
                    <a:p>
                      <a:pPr algn="ctr"/>
                      <a:r>
                        <a:rPr lang="en-US" sz="1600" dirty="0" smtClean="0"/>
                        <a:t>9</a:t>
                      </a:r>
                      <a:endParaRPr lang="en-US" sz="1600" dirty="0"/>
                    </a:p>
                  </a:txBody>
                  <a:tcPr/>
                </a:tc>
              </a:tr>
              <a:tr h="319355">
                <a:tc>
                  <a:txBody>
                    <a:bodyPr/>
                    <a:lstStyle/>
                    <a:p>
                      <a:r>
                        <a:rPr lang="en-US" sz="1600" dirty="0" smtClean="0"/>
                        <a:t>El Centro College</a:t>
                      </a:r>
                      <a:endParaRPr lang="en-US" sz="1600" dirty="0"/>
                    </a:p>
                  </a:txBody>
                  <a:tcPr/>
                </a:tc>
                <a:tc>
                  <a:txBody>
                    <a:bodyPr/>
                    <a:lstStyle/>
                    <a:p>
                      <a:pPr algn="ctr"/>
                      <a:r>
                        <a:rPr lang="en-US" sz="1600" dirty="0" smtClean="0"/>
                        <a:t>8</a:t>
                      </a:r>
                      <a:endParaRPr lang="en-US" sz="1600" dirty="0"/>
                    </a:p>
                  </a:txBody>
                  <a:tcPr/>
                </a:tc>
              </a:tr>
              <a:tr h="288875">
                <a:tc>
                  <a:txBody>
                    <a:bodyPr/>
                    <a:lstStyle/>
                    <a:p>
                      <a:r>
                        <a:rPr lang="en-US" sz="1600" dirty="0" smtClean="0"/>
                        <a:t>Other 4-year public institution (16)</a:t>
                      </a:r>
                      <a:endParaRPr lang="en-US" sz="1600" dirty="0"/>
                    </a:p>
                  </a:txBody>
                  <a:tcPr/>
                </a:tc>
                <a:tc>
                  <a:txBody>
                    <a:bodyPr/>
                    <a:lstStyle/>
                    <a:p>
                      <a:pPr algn="ctr"/>
                      <a:r>
                        <a:rPr lang="en-US" sz="1600" dirty="0" smtClean="0"/>
                        <a:t>40</a:t>
                      </a:r>
                      <a:endParaRPr lang="en-US" sz="1600" dirty="0"/>
                    </a:p>
                  </a:txBody>
                  <a:tcPr/>
                </a:tc>
              </a:tr>
              <a:tr h="380315">
                <a:tc>
                  <a:txBody>
                    <a:bodyPr/>
                    <a:lstStyle/>
                    <a:p>
                      <a:r>
                        <a:rPr lang="en-US" sz="1600" dirty="0" smtClean="0"/>
                        <a:t>Other 2-year public institution  (8)</a:t>
                      </a:r>
                      <a:endParaRPr lang="en-US" sz="1600" dirty="0"/>
                    </a:p>
                  </a:txBody>
                  <a:tcPr/>
                </a:tc>
                <a:tc>
                  <a:txBody>
                    <a:bodyPr/>
                    <a:lstStyle/>
                    <a:p>
                      <a:pPr algn="ctr"/>
                      <a:r>
                        <a:rPr lang="en-US" sz="1600" dirty="0" smtClean="0"/>
                        <a:t>25</a:t>
                      </a:r>
                      <a:endParaRPr lang="en-US" sz="1600"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27</a:t>
            </a:fld>
            <a:endParaRPr lang="en-US" dirty="0"/>
          </a:p>
        </p:txBody>
      </p:sp>
    </p:spTree>
    <p:extLst>
      <p:ext uri="{BB962C8B-B14F-4D97-AF65-F5344CB8AC3E}">
        <p14:creationId xmlns:p14="http://schemas.microsoft.com/office/powerpoint/2010/main" val="694499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6-year College Degree Attainment by North Garland High School 2005 Graduates</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nvPr>
        </p:nvGraphicFramePr>
        <p:xfrm>
          <a:off x="1143000" y="2044548"/>
          <a:ext cx="5715000" cy="3851956"/>
        </p:xfrm>
        <a:graphic>
          <a:graphicData uri="http://schemas.openxmlformats.org/drawingml/2006/table">
            <a:tbl>
              <a:tblPr firstRow="1" bandRow="1">
                <a:tableStyleId>{5C22544A-7EE6-4342-B048-85BDC9FD1C3A}</a:tableStyleId>
              </a:tblPr>
              <a:tblGrid>
                <a:gridCol w="3581400"/>
                <a:gridCol w="914400"/>
                <a:gridCol w="533400"/>
                <a:gridCol w="685800"/>
              </a:tblGrid>
              <a:tr h="457200">
                <a:tc>
                  <a:txBody>
                    <a:bodyPr/>
                    <a:lstStyle/>
                    <a:p>
                      <a:r>
                        <a:rPr lang="en-US" sz="1600" dirty="0" smtClean="0"/>
                        <a:t>Institution of Enrollment</a:t>
                      </a:r>
                      <a:r>
                        <a:rPr lang="en-US" sz="1600" baseline="0" dirty="0" smtClean="0"/>
                        <a:t> </a:t>
                      </a:r>
                    </a:p>
                    <a:p>
                      <a:endParaRPr lang="en-US" sz="1600" dirty="0"/>
                    </a:p>
                  </a:txBody>
                  <a:tcPr/>
                </a:tc>
                <a:tc>
                  <a:txBody>
                    <a:bodyPr/>
                    <a:lstStyle/>
                    <a:p>
                      <a:r>
                        <a:rPr lang="en-US" sz="1600" dirty="0" smtClean="0"/>
                        <a:t>BA/BS</a:t>
                      </a:r>
                      <a:endParaRPr lang="en-US" sz="1600" dirty="0"/>
                    </a:p>
                  </a:txBody>
                  <a:tcPr/>
                </a:tc>
                <a:tc>
                  <a:txBody>
                    <a:bodyPr/>
                    <a:lstStyle/>
                    <a:p>
                      <a:r>
                        <a:rPr lang="en-US" sz="1600" dirty="0" smtClean="0"/>
                        <a:t>AA</a:t>
                      </a:r>
                      <a:endParaRPr lang="en-US" sz="1600" dirty="0"/>
                    </a:p>
                  </a:txBody>
                  <a:tcPr/>
                </a:tc>
                <a:tc>
                  <a:txBody>
                    <a:bodyPr/>
                    <a:lstStyle/>
                    <a:p>
                      <a:r>
                        <a:rPr lang="en-US" sz="1600" dirty="0" smtClean="0"/>
                        <a:t>Cert</a:t>
                      </a:r>
                      <a:endParaRPr lang="en-US" sz="1600" dirty="0"/>
                    </a:p>
                  </a:txBody>
                  <a:tcPr/>
                </a:tc>
              </a:tr>
              <a:tr h="374068">
                <a:tc>
                  <a:txBody>
                    <a:bodyPr/>
                    <a:lstStyle/>
                    <a:p>
                      <a:r>
                        <a:rPr lang="en-US" sz="1600" dirty="0" smtClean="0"/>
                        <a:t>Richland College</a:t>
                      </a:r>
                      <a:endParaRPr lang="en-US" sz="1600" dirty="0"/>
                    </a:p>
                  </a:txBody>
                  <a:tcPr/>
                </a:tc>
                <a:tc>
                  <a:txBody>
                    <a:bodyPr/>
                    <a:lstStyle/>
                    <a:p>
                      <a:pPr algn="ctr"/>
                      <a:endParaRPr lang="en-US" sz="1600" dirty="0"/>
                    </a:p>
                  </a:txBody>
                  <a:tcPr/>
                </a:tc>
                <a:tc>
                  <a:txBody>
                    <a:bodyPr/>
                    <a:lstStyle/>
                    <a:p>
                      <a:pPr algn="ctr"/>
                      <a:r>
                        <a:rPr lang="en-US" sz="1600" dirty="0" smtClean="0"/>
                        <a:t>45</a:t>
                      </a:r>
                      <a:endParaRPr lang="en-US" sz="1600" dirty="0"/>
                    </a:p>
                  </a:txBody>
                  <a:tcPr/>
                </a:tc>
                <a:tc>
                  <a:txBody>
                    <a:bodyPr/>
                    <a:lstStyle/>
                    <a:p>
                      <a:pPr algn="ctr"/>
                      <a:r>
                        <a:rPr lang="en-US" sz="1600" dirty="0" smtClean="0"/>
                        <a:t>1</a:t>
                      </a:r>
                      <a:endParaRPr lang="en-US" sz="1600" dirty="0"/>
                    </a:p>
                  </a:txBody>
                  <a:tcPr/>
                </a:tc>
              </a:tr>
              <a:tr h="357452">
                <a:tc>
                  <a:txBody>
                    <a:bodyPr/>
                    <a:lstStyle/>
                    <a:p>
                      <a:r>
                        <a:rPr lang="en-US" sz="1600" dirty="0" smtClean="0"/>
                        <a:t>University of North Texas</a:t>
                      </a:r>
                      <a:endParaRPr lang="en-US" sz="1600" dirty="0"/>
                    </a:p>
                  </a:txBody>
                  <a:tcPr/>
                </a:tc>
                <a:tc>
                  <a:txBody>
                    <a:bodyPr/>
                    <a:lstStyle/>
                    <a:p>
                      <a:pPr algn="ctr"/>
                      <a:r>
                        <a:rPr lang="en-US" sz="1600" dirty="0" smtClean="0"/>
                        <a:t>64</a:t>
                      </a:r>
                      <a:endParaRPr lang="en-US" sz="1600" dirty="0"/>
                    </a:p>
                  </a:txBody>
                  <a:tcPr/>
                </a:tc>
                <a:tc>
                  <a:txBody>
                    <a:bodyPr/>
                    <a:lstStyle/>
                    <a:p>
                      <a:pPr algn="ctr"/>
                      <a:endParaRPr lang="en-US" sz="1600" dirty="0"/>
                    </a:p>
                  </a:txBody>
                  <a:tcPr/>
                </a:tc>
                <a:tc>
                  <a:txBody>
                    <a:bodyPr/>
                    <a:lstStyle/>
                    <a:p>
                      <a:pPr algn="ctr"/>
                      <a:endParaRPr lang="en-US" sz="1600" dirty="0"/>
                    </a:p>
                  </a:txBody>
                  <a:tcPr/>
                </a:tc>
              </a:tr>
              <a:tr h="372692">
                <a:tc>
                  <a:txBody>
                    <a:bodyPr/>
                    <a:lstStyle/>
                    <a:p>
                      <a:r>
                        <a:rPr lang="en-US" sz="1600" dirty="0" smtClean="0"/>
                        <a:t>University</a:t>
                      </a:r>
                      <a:r>
                        <a:rPr lang="en-US" sz="1600" baseline="0" dirty="0" smtClean="0"/>
                        <a:t> of Texas at Dallas</a:t>
                      </a:r>
                      <a:r>
                        <a:rPr lang="en-US" sz="1600" dirty="0" smtClean="0"/>
                        <a:t> </a:t>
                      </a:r>
                      <a:endParaRPr lang="en-US" sz="1600" dirty="0"/>
                    </a:p>
                  </a:txBody>
                  <a:tcPr/>
                </a:tc>
                <a:tc>
                  <a:txBody>
                    <a:bodyPr/>
                    <a:lstStyle/>
                    <a:p>
                      <a:pPr algn="ctr"/>
                      <a:r>
                        <a:rPr lang="en-US" sz="1600" dirty="0" smtClean="0"/>
                        <a:t>61</a:t>
                      </a:r>
                      <a:endParaRPr lang="en-US" sz="1600" dirty="0"/>
                    </a:p>
                  </a:txBody>
                  <a:tcPr/>
                </a:tc>
                <a:tc>
                  <a:txBody>
                    <a:bodyPr/>
                    <a:lstStyle/>
                    <a:p>
                      <a:pPr algn="ctr"/>
                      <a:endParaRPr lang="en-US" sz="1600" dirty="0"/>
                    </a:p>
                  </a:txBody>
                  <a:tcPr/>
                </a:tc>
                <a:tc>
                  <a:txBody>
                    <a:bodyPr/>
                    <a:lstStyle/>
                    <a:p>
                      <a:pPr algn="ctr"/>
                      <a:endParaRPr lang="en-US" sz="1600" dirty="0"/>
                    </a:p>
                  </a:txBody>
                  <a:tcPr/>
                </a:tc>
              </a:tr>
              <a:tr h="372692">
                <a:tc>
                  <a:txBody>
                    <a:bodyPr/>
                    <a:lstStyle/>
                    <a:p>
                      <a:r>
                        <a:rPr lang="en-US" sz="1600" dirty="0" smtClean="0"/>
                        <a:t>University</a:t>
                      </a:r>
                      <a:r>
                        <a:rPr lang="en-US" sz="1600" baseline="0" dirty="0" smtClean="0"/>
                        <a:t> of Texas at Austin</a:t>
                      </a:r>
                      <a:endParaRPr lang="en-US" sz="1600" dirty="0"/>
                    </a:p>
                  </a:txBody>
                  <a:tcPr/>
                </a:tc>
                <a:tc>
                  <a:txBody>
                    <a:bodyPr/>
                    <a:lstStyle/>
                    <a:p>
                      <a:pPr algn="ctr"/>
                      <a:r>
                        <a:rPr lang="en-US" sz="1600" dirty="0" smtClean="0"/>
                        <a:t>38</a:t>
                      </a:r>
                      <a:endParaRPr lang="en-US" sz="1600" dirty="0"/>
                    </a:p>
                  </a:txBody>
                  <a:tcPr/>
                </a:tc>
                <a:tc>
                  <a:txBody>
                    <a:bodyPr/>
                    <a:lstStyle/>
                    <a:p>
                      <a:pPr algn="ctr"/>
                      <a:endParaRPr lang="en-US" sz="1600" dirty="0"/>
                    </a:p>
                  </a:txBody>
                  <a:tcPr/>
                </a:tc>
                <a:tc>
                  <a:txBody>
                    <a:bodyPr/>
                    <a:lstStyle/>
                    <a:p>
                      <a:pPr algn="ctr"/>
                      <a:endParaRPr lang="en-US" sz="1600" dirty="0"/>
                    </a:p>
                  </a:txBody>
                  <a:tcPr/>
                </a:tc>
              </a:tr>
              <a:tr h="372692">
                <a:tc>
                  <a:txBody>
                    <a:bodyPr/>
                    <a:lstStyle/>
                    <a:p>
                      <a:r>
                        <a:rPr lang="en-US" sz="1600" dirty="0" smtClean="0"/>
                        <a:t>University of Texas at Arlington</a:t>
                      </a:r>
                      <a:endParaRPr lang="en-US" sz="1600" dirty="0"/>
                    </a:p>
                  </a:txBody>
                  <a:tcPr/>
                </a:tc>
                <a:tc>
                  <a:txBody>
                    <a:bodyPr/>
                    <a:lstStyle/>
                    <a:p>
                      <a:pPr algn="ctr"/>
                      <a:r>
                        <a:rPr lang="en-US" sz="1600" dirty="0" smtClean="0"/>
                        <a:t>24</a:t>
                      </a:r>
                      <a:endParaRPr lang="en-US" sz="1600" dirty="0"/>
                    </a:p>
                  </a:txBody>
                  <a:tcPr/>
                </a:tc>
                <a:tc>
                  <a:txBody>
                    <a:bodyPr/>
                    <a:lstStyle/>
                    <a:p>
                      <a:pPr algn="ctr"/>
                      <a:endParaRPr lang="en-US" sz="1600" dirty="0"/>
                    </a:p>
                  </a:txBody>
                  <a:tcPr/>
                </a:tc>
                <a:tc>
                  <a:txBody>
                    <a:bodyPr/>
                    <a:lstStyle/>
                    <a:p>
                      <a:pPr algn="ctr"/>
                      <a:endParaRPr lang="en-US" sz="1600" dirty="0"/>
                    </a:p>
                  </a:txBody>
                  <a:tcPr/>
                </a:tc>
              </a:tr>
              <a:tr h="304800">
                <a:tc>
                  <a:txBody>
                    <a:bodyPr/>
                    <a:lstStyle/>
                    <a:p>
                      <a:r>
                        <a:rPr lang="en-US" sz="1600" dirty="0" smtClean="0"/>
                        <a:t>University A&amp;M University</a:t>
                      </a:r>
                      <a:endParaRPr lang="en-US" sz="1600" dirty="0"/>
                    </a:p>
                  </a:txBody>
                  <a:tcPr/>
                </a:tc>
                <a:tc>
                  <a:txBody>
                    <a:bodyPr/>
                    <a:lstStyle/>
                    <a:p>
                      <a:pPr algn="ctr"/>
                      <a:r>
                        <a:rPr lang="en-US" sz="1600" dirty="0" smtClean="0"/>
                        <a:t>20</a:t>
                      </a:r>
                      <a:endParaRPr lang="en-US" sz="1600" dirty="0"/>
                    </a:p>
                  </a:txBody>
                  <a:tcPr/>
                </a:tc>
                <a:tc>
                  <a:txBody>
                    <a:bodyPr/>
                    <a:lstStyle/>
                    <a:p>
                      <a:pPr algn="ctr"/>
                      <a:endParaRPr lang="en-US" sz="1600" dirty="0"/>
                    </a:p>
                  </a:txBody>
                  <a:tcPr/>
                </a:tc>
                <a:tc>
                  <a:txBody>
                    <a:bodyPr/>
                    <a:lstStyle/>
                    <a:p>
                      <a:pPr algn="ctr"/>
                      <a:endParaRPr lang="en-US" sz="1600" dirty="0"/>
                    </a:p>
                  </a:txBody>
                  <a:tcPr/>
                </a:tc>
              </a:tr>
              <a:tr h="371680">
                <a:tc>
                  <a:txBody>
                    <a:bodyPr/>
                    <a:lstStyle/>
                    <a:p>
                      <a:r>
                        <a:rPr lang="en-US" sz="1600" dirty="0" smtClean="0"/>
                        <a:t>Texas Woman’s University</a:t>
                      </a:r>
                      <a:endParaRPr lang="en-US" sz="1600" dirty="0"/>
                    </a:p>
                  </a:txBody>
                  <a:tcPr/>
                </a:tc>
                <a:tc>
                  <a:txBody>
                    <a:bodyPr/>
                    <a:lstStyle/>
                    <a:p>
                      <a:pPr algn="ctr"/>
                      <a:r>
                        <a:rPr lang="en-US" sz="1600" dirty="0" smtClean="0"/>
                        <a:t>16</a:t>
                      </a:r>
                      <a:endParaRPr lang="en-US" sz="1600" dirty="0"/>
                    </a:p>
                  </a:txBody>
                  <a:tcPr/>
                </a:tc>
                <a:tc>
                  <a:txBody>
                    <a:bodyPr/>
                    <a:lstStyle/>
                    <a:p>
                      <a:pPr algn="ctr"/>
                      <a:endParaRPr lang="en-US" sz="1600" dirty="0"/>
                    </a:p>
                  </a:txBody>
                  <a:tcPr/>
                </a:tc>
                <a:tc>
                  <a:txBody>
                    <a:bodyPr/>
                    <a:lstStyle/>
                    <a:p>
                      <a:pPr algn="ctr"/>
                      <a:endParaRPr lang="en-US" sz="1600" dirty="0"/>
                    </a:p>
                  </a:txBody>
                  <a:tcPr/>
                </a:tc>
              </a:tr>
              <a:tr h="329360">
                <a:tc>
                  <a:txBody>
                    <a:bodyPr/>
                    <a:lstStyle/>
                    <a:p>
                      <a:r>
                        <a:rPr lang="en-US" sz="1600" baseline="0" dirty="0" smtClean="0"/>
                        <a:t>Southern Methodist University</a:t>
                      </a:r>
                      <a:endParaRPr lang="en-US" sz="1600" dirty="0"/>
                    </a:p>
                  </a:txBody>
                  <a:tcPr/>
                </a:tc>
                <a:tc>
                  <a:txBody>
                    <a:bodyPr/>
                    <a:lstStyle/>
                    <a:p>
                      <a:pPr algn="ctr"/>
                      <a:r>
                        <a:rPr lang="en-US" sz="1600" dirty="0" smtClean="0"/>
                        <a:t>13</a:t>
                      </a:r>
                      <a:endParaRPr lang="en-US" sz="1600" dirty="0"/>
                    </a:p>
                  </a:txBody>
                  <a:tcPr/>
                </a:tc>
                <a:tc>
                  <a:txBody>
                    <a:bodyPr/>
                    <a:lstStyle/>
                    <a:p>
                      <a:pPr algn="ctr"/>
                      <a:endParaRPr lang="en-US" sz="1600" dirty="0"/>
                    </a:p>
                  </a:txBody>
                  <a:tcPr/>
                </a:tc>
                <a:tc>
                  <a:txBody>
                    <a:bodyPr/>
                    <a:lstStyle/>
                    <a:p>
                      <a:pPr algn="ctr"/>
                      <a:endParaRPr lang="en-US" sz="1600" dirty="0"/>
                    </a:p>
                  </a:txBody>
                  <a:tcPr/>
                </a:tc>
              </a:tr>
              <a:tr h="381000">
                <a:tc>
                  <a:txBody>
                    <a:bodyPr/>
                    <a:lstStyle/>
                    <a:p>
                      <a:r>
                        <a:rPr lang="en-US" sz="1600" dirty="0" smtClean="0"/>
                        <a:t>Texas Tech University</a:t>
                      </a:r>
                      <a:endParaRPr lang="en-US" sz="1600" dirty="0"/>
                    </a:p>
                  </a:txBody>
                  <a:tcPr/>
                </a:tc>
                <a:tc>
                  <a:txBody>
                    <a:bodyPr/>
                    <a:lstStyle/>
                    <a:p>
                      <a:pPr algn="ctr"/>
                      <a:r>
                        <a:rPr lang="en-US" sz="1600" dirty="0" smtClean="0"/>
                        <a:t>12</a:t>
                      </a:r>
                      <a:endParaRPr lang="en-US" sz="1600" dirty="0"/>
                    </a:p>
                  </a:txBody>
                  <a:tcPr/>
                </a:tc>
                <a:tc>
                  <a:txBody>
                    <a:bodyPr/>
                    <a:lstStyle/>
                    <a:p>
                      <a:pPr algn="ctr"/>
                      <a:endParaRPr lang="en-US" sz="1600" dirty="0"/>
                    </a:p>
                  </a:txBody>
                  <a:tcPr/>
                </a:tc>
                <a:tc>
                  <a:txBody>
                    <a:bodyPr/>
                    <a:lstStyle/>
                    <a:p>
                      <a:pPr algn="ctr"/>
                      <a:endParaRPr lang="en-US" sz="1600"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28</a:t>
            </a:fld>
            <a:endParaRPr lang="en-US" dirty="0"/>
          </a:p>
        </p:txBody>
      </p:sp>
    </p:spTree>
    <p:extLst>
      <p:ext uri="{BB962C8B-B14F-4D97-AF65-F5344CB8AC3E}">
        <p14:creationId xmlns:p14="http://schemas.microsoft.com/office/powerpoint/2010/main" val="871421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Grade Point Average of 2012 North Garland HS Graduates for First Year in Texas College</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nvPr>
        </p:nvGraphicFramePr>
        <p:xfrm>
          <a:off x="866441" y="2514601"/>
          <a:ext cx="6982159" cy="1984155"/>
        </p:xfrm>
        <a:graphic>
          <a:graphicData uri="http://schemas.openxmlformats.org/drawingml/2006/table">
            <a:tbl>
              <a:tblPr firstRow="1" bandRow="1">
                <a:tableStyleId>{5C22544A-7EE6-4342-B048-85BDC9FD1C3A}</a:tableStyleId>
              </a:tblPr>
              <a:tblGrid>
                <a:gridCol w="1648159"/>
                <a:gridCol w="609600"/>
                <a:gridCol w="685800"/>
                <a:gridCol w="685800"/>
                <a:gridCol w="685800"/>
                <a:gridCol w="685800"/>
                <a:gridCol w="685800"/>
                <a:gridCol w="1295400"/>
              </a:tblGrid>
              <a:tr h="990599">
                <a:tc>
                  <a:txBody>
                    <a:bodyPr/>
                    <a:lstStyle/>
                    <a:p>
                      <a:r>
                        <a:rPr lang="en-US" dirty="0" smtClean="0"/>
                        <a:t>Type of IHE</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3.0- 3.49</a:t>
                      </a:r>
                      <a:endParaRPr lang="en-US" dirty="0"/>
                    </a:p>
                  </a:txBody>
                  <a:tcPr/>
                </a:tc>
                <a:tc>
                  <a:txBody>
                    <a:bodyPr/>
                    <a:lstStyle/>
                    <a:p>
                      <a:r>
                        <a:rPr lang="en-US" dirty="0" smtClean="0"/>
                        <a:t>&gt;3.5</a:t>
                      </a:r>
                      <a:endParaRPr lang="en-US" dirty="0"/>
                    </a:p>
                  </a:txBody>
                  <a:tcPr/>
                </a:tc>
                <a:tc>
                  <a:txBody>
                    <a:bodyPr/>
                    <a:lstStyle/>
                    <a:p>
                      <a:r>
                        <a:rPr lang="en-US" dirty="0" smtClean="0"/>
                        <a:t>Unknown</a:t>
                      </a:r>
                      <a:endParaRPr lang="en-US" dirty="0"/>
                    </a:p>
                  </a:txBody>
                  <a:tcPr/>
                </a:tc>
              </a:tr>
              <a:tr h="374068">
                <a:tc>
                  <a:txBody>
                    <a:bodyPr/>
                    <a:lstStyle/>
                    <a:p>
                      <a:r>
                        <a:rPr lang="en-US" dirty="0" smtClean="0"/>
                        <a:t>2-year public</a:t>
                      </a:r>
                      <a:endParaRPr lang="en-US" dirty="0"/>
                    </a:p>
                  </a:txBody>
                  <a:tcPr/>
                </a:tc>
                <a:tc>
                  <a:txBody>
                    <a:bodyPr/>
                    <a:lstStyle/>
                    <a:p>
                      <a:r>
                        <a:rPr lang="en-US" dirty="0" smtClean="0"/>
                        <a:t>171</a:t>
                      </a:r>
                      <a:endParaRPr lang="en-US" dirty="0"/>
                    </a:p>
                  </a:txBody>
                  <a:tcPr/>
                </a:tc>
                <a:tc>
                  <a:txBody>
                    <a:bodyPr/>
                    <a:lstStyle/>
                    <a:p>
                      <a:r>
                        <a:rPr lang="en-US" dirty="0" smtClean="0"/>
                        <a:t>   56</a:t>
                      </a:r>
                      <a:endParaRPr lang="en-US" dirty="0"/>
                    </a:p>
                  </a:txBody>
                  <a:tcPr/>
                </a:tc>
                <a:tc>
                  <a:txBody>
                    <a:bodyPr/>
                    <a:lstStyle/>
                    <a:p>
                      <a:pPr algn="ctr"/>
                      <a:r>
                        <a:rPr lang="en-US" dirty="0" smtClean="0"/>
                        <a:t>19</a:t>
                      </a:r>
                      <a:endParaRPr lang="en-US" dirty="0"/>
                    </a:p>
                  </a:txBody>
                  <a:tcPr/>
                </a:tc>
                <a:tc>
                  <a:txBody>
                    <a:bodyPr/>
                    <a:lstStyle/>
                    <a:p>
                      <a:pPr algn="ctr"/>
                      <a:r>
                        <a:rPr lang="en-US" dirty="0" smtClean="0"/>
                        <a:t>19</a:t>
                      </a:r>
                      <a:endParaRPr lang="en-US" dirty="0"/>
                    </a:p>
                  </a:txBody>
                  <a:tcPr/>
                </a:tc>
                <a:tc>
                  <a:txBody>
                    <a:bodyPr/>
                    <a:lstStyle/>
                    <a:p>
                      <a:r>
                        <a:rPr lang="en-US" dirty="0" smtClean="0"/>
                        <a:t> 34</a:t>
                      </a:r>
                      <a:endParaRPr lang="en-US" dirty="0"/>
                    </a:p>
                  </a:txBody>
                  <a:tcPr/>
                </a:tc>
                <a:tc>
                  <a:txBody>
                    <a:bodyPr/>
                    <a:lstStyle/>
                    <a:p>
                      <a:r>
                        <a:rPr lang="en-US" dirty="0" smtClean="0"/>
                        <a:t>  28</a:t>
                      </a:r>
                      <a:endParaRPr lang="en-US" dirty="0"/>
                    </a:p>
                  </a:txBody>
                  <a:tcPr/>
                </a:tc>
                <a:tc>
                  <a:txBody>
                    <a:bodyPr/>
                    <a:lstStyle/>
                    <a:p>
                      <a:r>
                        <a:rPr lang="en-US" dirty="0" smtClean="0"/>
                        <a:t>  15</a:t>
                      </a:r>
                      <a:endParaRPr lang="en-US" dirty="0"/>
                    </a:p>
                  </a:txBody>
                  <a:tcPr/>
                </a:tc>
              </a:tr>
              <a:tr h="619488">
                <a:tc>
                  <a:txBody>
                    <a:bodyPr/>
                    <a:lstStyle/>
                    <a:p>
                      <a:r>
                        <a:rPr lang="en-US" dirty="0" smtClean="0"/>
                        <a:t>4-year public</a:t>
                      </a:r>
                      <a:endParaRPr lang="en-US" dirty="0"/>
                    </a:p>
                  </a:txBody>
                  <a:tcPr/>
                </a:tc>
                <a:tc>
                  <a:txBody>
                    <a:bodyPr/>
                    <a:lstStyle/>
                    <a:p>
                      <a:r>
                        <a:rPr lang="en-US" dirty="0" smtClean="0"/>
                        <a:t>110</a:t>
                      </a:r>
                      <a:endParaRPr lang="en-US" dirty="0"/>
                    </a:p>
                  </a:txBody>
                  <a:tcPr/>
                </a:tc>
                <a:tc>
                  <a:txBody>
                    <a:bodyPr/>
                    <a:lstStyle/>
                    <a:p>
                      <a:r>
                        <a:rPr lang="en-US" dirty="0" smtClean="0"/>
                        <a:t>   26</a:t>
                      </a:r>
                      <a:endParaRPr lang="en-US" dirty="0"/>
                    </a:p>
                  </a:txBody>
                  <a:tcPr/>
                </a:tc>
                <a:tc>
                  <a:txBody>
                    <a:bodyPr/>
                    <a:lstStyle/>
                    <a:p>
                      <a:pPr algn="ctr"/>
                      <a:r>
                        <a:rPr lang="en-US" dirty="0" smtClean="0"/>
                        <a:t>13</a:t>
                      </a:r>
                      <a:endParaRPr lang="en-US" dirty="0"/>
                    </a:p>
                  </a:txBody>
                  <a:tcPr/>
                </a:tc>
                <a:tc>
                  <a:txBody>
                    <a:bodyPr/>
                    <a:lstStyle/>
                    <a:p>
                      <a:pPr algn="ctr"/>
                      <a:r>
                        <a:rPr lang="en-US" dirty="0" smtClean="0"/>
                        <a:t>26</a:t>
                      </a:r>
                      <a:endParaRPr lang="en-US" dirty="0"/>
                    </a:p>
                  </a:txBody>
                  <a:tcPr/>
                </a:tc>
                <a:tc>
                  <a:txBody>
                    <a:bodyPr/>
                    <a:lstStyle/>
                    <a:p>
                      <a:r>
                        <a:rPr lang="en-US" dirty="0" smtClean="0"/>
                        <a:t> 24      </a:t>
                      </a:r>
                      <a:endParaRPr lang="en-US" dirty="0"/>
                    </a:p>
                  </a:txBody>
                  <a:tcPr/>
                </a:tc>
                <a:tc>
                  <a:txBody>
                    <a:bodyPr/>
                    <a:lstStyle/>
                    <a:p>
                      <a:r>
                        <a:rPr lang="en-US" dirty="0" smtClean="0"/>
                        <a:t>  19</a:t>
                      </a:r>
                      <a:endParaRPr lang="en-US" dirty="0"/>
                    </a:p>
                  </a:txBody>
                  <a:tcPr/>
                </a:tc>
                <a:tc>
                  <a:txBody>
                    <a:bodyPr/>
                    <a:lstStyle/>
                    <a:p>
                      <a:r>
                        <a:rPr lang="en-US" dirty="0" smtClean="0"/>
                        <a:t>   2</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29</a:t>
            </a:fld>
            <a:endParaRPr lang="en-US" dirty="0"/>
          </a:p>
        </p:txBody>
      </p:sp>
    </p:spTree>
    <p:extLst>
      <p:ext uri="{BB962C8B-B14F-4D97-AF65-F5344CB8AC3E}">
        <p14:creationId xmlns:p14="http://schemas.microsoft.com/office/powerpoint/2010/main" val="3545177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sz="4400" b="1" dirty="0" smtClean="0"/>
              <a:t>What is  60x30TX higher education strategic plan? </a:t>
            </a:r>
            <a:endParaRPr lang="en-US" sz="4400" b="1" dirty="0"/>
          </a:p>
        </p:txBody>
      </p:sp>
      <p:graphicFrame>
        <p:nvGraphicFramePr>
          <p:cNvPr id="3" name="Table 2"/>
          <p:cNvGraphicFramePr>
            <a:graphicFrameLocks noGrp="1"/>
          </p:cNvGraphicFramePr>
          <p:nvPr>
            <p:extLst/>
          </p:nvPr>
        </p:nvGraphicFramePr>
        <p:xfrm>
          <a:off x="1295400" y="37642800"/>
          <a:ext cx="615440" cy="36173664"/>
        </p:xfrm>
        <a:graphic>
          <a:graphicData uri="http://schemas.openxmlformats.org/drawingml/2006/table">
            <a:tbl>
              <a:tblPr firstRow="1" firstCol="1" bandRow="1">
                <a:tableStyleId>{5C22544A-7EE6-4342-B048-85BDC9FD1C3A}</a:tableStyleId>
              </a:tblPr>
              <a:tblGrid>
                <a:gridCol w="123088"/>
                <a:gridCol w="123088"/>
                <a:gridCol w="123088"/>
                <a:gridCol w="123088"/>
                <a:gridCol w="123088"/>
              </a:tblGrid>
              <a:tr h="0">
                <a:tc>
                  <a:txBody>
                    <a:bodyPr/>
                    <a:lstStyle/>
                    <a:p>
                      <a:pPr marL="0" marR="0">
                        <a:lnSpc>
                          <a:spcPct val="115000"/>
                        </a:lnSpc>
                        <a:spcBef>
                          <a:spcPts val="0"/>
                        </a:spcBef>
                        <a:spcAft>
                          <a:spcPts val="0"/>
                        </a:spcAft>
                      </a:pPr>
                      <a:r>
                        <a:rPr lang="en-US" sz="800" dirty="0">
                          <a:effectLst/>
                        </a:rPr>
                        <a:t>Name (include yourself)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District/University/Workforce or P-16 Council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Title/Position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Phone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LaShonda Evans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Region 4 ESC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Education Specialist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2"/>
                        </a:rPr>
                        <a:t>lashonda.evans@esc4.net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713-744-6380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June Giddings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GCPASS/Houston A+ Challenge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3"/>
                        </a:rPr>
                        <a:t>jgiddings@houstonaplus.org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713-658-1881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Cynthia Williams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CTE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4"/>
                        </a:rPr>
                        <a:t>cynthiaw@springisd.org</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Tiffany Rhodriquez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Guidance &amp; Counseling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5"/>
                        </a:rPr>
                        <a:t>trhodri@springisd.org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281-891-6368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Beth Gilleland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Student Support Services Officer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6"/>
                        </a:rPr>
                        <a:t>egilleland@kleinisd.net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832-249-4319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Michelle McCharen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College &amp; Career Readiness Counselor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7"/>
                        </a:rPr>
                        <a:t>mmcharen@kleinisd.net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281-467-3192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Brian Reeves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English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8"/>
                        </a:rPr>
                        <a:t>Brian.L.Reeves@lonestar.edu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281-290-3749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Martha Donnelly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Math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9"/>
                        </a:rPr>
                        <a:t>Martha.E.Donnelly@lonestar.edu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281-290-5053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bl>
          </a:graphicData>
        </a:graphic>
      </p:graphicFrame>
      <p:sp>
        <p:nvSpPr>
          <p:cNvPr id="6" name="Rectangle 1"/>
          <p:cNvSpPr>
            <a:spLocks noChangeArrowheads="1"/>
          </p:cNvSpPr>
          <p:nvPr/>
        </p:nvSpPr>
        <p:spPr bwMode="auto">
          <a:xfrm>
            <a:off x="5588000" y="7026274"/>
            <a:ext cx="9656064" cy="76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pPr/>
              <a:t>3</a:t>
            </a:fld>
            <a:endParaRPr lang="en-US" dirty="0"/>
          </a:p>
        </p:txBody>
      </p:sp>
      <p:pic>
        <p:nvPicPr>
          <p:cNvPr id="5122" name="Picture 2" descr="60x30TX Strategic Pla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76800" y="2971800"/>
            <a:ext cx="39624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107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0"/>
            <a:ext cx="2712590" cy="1495588"/>
          </a:xfrm>
        </p:spPr>
        <p:txBody>
          <a:bodyPr/>
          <a:lstStyle/>
          <a:p>
            <a:pPr lvl="2" algn="l" defTabSz="457200" rtl="0">
              <a:spcBef>
                <a:spcPct val="0"/>
              </a:spcBef>
            </a:pPr>
            <a:r>
              <a:rPr lang="en-US" sz="2800" dirty="0" smtClean="0">
                <a:solidFill>
                  <a:schemeClr val="bg1"/>
                </a:solidFill>
              </a:rPr>
              <a:t>What are the demographic and success profiles of Richland College and University of North Texas students?</a:t>
            </a:r>
            <a:r>
              <a:rPr lang="en-US" sz="2800" dirty="0">
                <a:solidFill>
                  <a:schemeClr val="bg1"/>
                </a:solidFill>
              </a:rPr>
              <a:t/>
            </a:r>
            <a:br>
              <a:rPr lang="en-US" sz="2800" dirty="0">
                <a:solidFill>
                  <a:schemeClr val="bg1"/>
                </a:solidFill>
              </a:rPr>
            </a:b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A79836AA-2E5C-4B78-BCFE-529AC8470618}" type="slidenum">
              <a:rPr lang="en-US" smtClean="0"/>
              <a:pPr/>
              <a:t>30</a:t>
            </a:fld>
            <a:endParaRPr lang="en-US" dirty="0"/>
          </a:p>
        </p:txBody>
      </p:sp>
      <p:sp>
        <p:nvSpPr>
          <p:cNvPr id="6" name="TextBox 5"/>
          <p:cNvSpPr txBox="1"/>
          <p:nvPr/>
        </p:nvSpPr>
        <p:spPr>
          <a:xfrm>
            <a:off x="0" y="6488668"/>
            <a:ext cx="9144000" cy="369332"/>
          </a:xfrm>
          <a:prstGeom prst="rect">
            <a:avLst/>
          </a:prstGeom>
          <a:noFill/>
        </p:spPr>
        <p:txBody>
          <a:bodyPr wrap="square" rtlCol="0">
            <a:spAutoFit/>
          </a:bodyPr>
          <a:lstStyle/>
          <a:p>
            <a:pPr algn="ctr"/>
            <a:r>
              <a:rPr lang="en-US" u="sng" dirty="0" smtClean="0">
                <a:solidFill>
                  <a:schemeClr val="tx1">
                    <a:lumMod val="50000"/>
                    <a:lumOff val="50000"/>
                  </a:schemeClr>
                </a:solidFill>
                <a:latin typeface="Bookman Old Style" pitchFamily="18" charset="0"/>
              </a:rPr>
              <a:t>http://untavatar.org</a:t>
            </a:r>
            <a:endParaRPr lang="en-US" u="sng" dirty="0">
              <a:solidFill>
                <a:schemeClr val="tx1">
                  <a:lumMod val="50000"/>
                  <a:lumOff val="50000"/>
                </a:schemeClr>
              </a:solidFill>
              <a:latin typeface="Bookman Old Style" pitchFamily="18" charset="0"/>
            </a:endParaRPr>
          </a:p>
        </p:txBody>
      </p:sp>
      <p:pic>
        <p:nvPicPr>
          <p:cNvPr id="2050" name="Picture 2" descr="http://www.odessa.edu/dept/ssc/images/PLA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98987" y="1452563"/>
            <a:ext cx="3571875"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50833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Student Demographics: Richland College and University of North Texas, Fall 2014</a:t>
            </a:r>
            <a:endParaRPr lang="en-US" dirty="0"/>
          </a:p>
        </p:txBody>
      </p:sp>
      <p:graphicFrame>
        <p:nvGraphicFramePr>
          <p:cNvPr id="2" name="Table 1"/>
          <p:cNvGraphicFramePr>
            <a:graphicFrameLocks noGrp="1"/>
          </p:cNvGraphicFramePr>
          <p:nvPr>
            <p:extLst/>
          </p:nvPr>
        </p:nvGraphicFramePr>
        <p:xfrm>
          <a:off x="1813385" y="2209800"/>
          <a:ext cx="5410200" cy="4516120"/>
        </p:xfrm>
        <a:graphic>
          <a:graphicData uri="http://schemas.openxmlformats.org/drawingml/2006/table">
            <a:tbl>
              <a:tblPr firstRow="1" bandRow="1">
                <a:tableStyleId>{5C22544A-7EE6-4342-B048-85BDC9FD1C3A}</a:tableStyleId>
              </a:tblPr>
              <a:tblGrid>
                <a:gridCol w="2606215"/>
                <a:gridCol w="1219200"/>
                <a:gridCol w="1584785"/>
              </a:tblGrid>
              <a:tr h="533400">
                <a:tc>
                  <a:txBody>
                    <a:bodyPr/>
                    <a:lstStyle/>
                    <a:p>
                      <a:r>
                        <a:rPr lang="en-US" dirty="0" smtClean="0"/>
                        <a:t>Demographics or Degrees Awarded</a:t>
                      </a:r>
                      <a:endParaRPr lang="en-US" dirty="0"/>
                    </a:p>
                  </a:txBody>
                  <a:tcPr/>
                </a:tc>
                <a:tc>
                  <a:txBody>
                    <a:bodyPr/>
                    <a:lstStyle/>
                    <a:p>
                      <a:r>
                        <a:rPr lang="en-US" sz="1200" dirty="0" smtClean="0"/>
                        <a:t>Richland C</a:t>
                      </a:r>
                      <a:r>
                        <a:rPr lang="en-US" sz="1200" baseline="0" dirty="0" smtClean="0"/>
                        <a:t>ollege</a:t>
                      </a:r>
                      <a:endParaRPr lang="en-US" sz="1200" dirty="0"/>
                    </a:p>
                  </a:txBody>
                  <a:tcPr/>
                </a:tc>
                <a:tc>
                  <a:txBody>
                    <a:bodyPr/>
                    <a:lstStyle/>
                    <a:p>
                      <a:r>
                        <a:rPr lang="en-US" sz="1200" dirty="0" smtClean="0"/>
                        <a:t>UNT </a:t>
                      </a:r>
                      <a:endParaRPr lang="en-US" sz="1200" dirty="0"/>
                    </a:p>
                  </a:txBody>
                  <a:tcPr/>
                </a:tc>
              </a:tr>
              <a:tr h="370840">
                <a:tc>
                  <a:txBody>
                    <a:bodyPr/>
                    <a:lstStyle/>
                    <a:p>
                      <a:r>
                        <a:rPr lang="en-US" sz="1600" dirty="0" smtClean="0"/>
                        <a:t>TOTAL</a:t>
                      </a:r>
                      <a:endParaRPr lang="en-US" sz="1600" dirty="0"/>
                    </a:p>
                  </a:txBody>
                  <a:tcPr/>
                </a:tc>
                <a:tc>
                  <a:txBody>
                    <a:bodyPr/>
                    <a:lstStyle/>
                    <a:p>
                      <a:r>
                        <a:rPr lang="en-US" sz="1600" dirty="0" smtClean="0"/>
                        <a:t>   16,151</a:t>
                      </a:r>
                      <a:endParaRPr lang="en-US" sz="1600" dirty="0"/>
                    </a:p>
                  </a:txBody>
                  <a:tcPr/>
                </a:tc>
                <a:tc>
                  <a:txBody>
                    <a:bodyPr/>
                    <a:lstStyle/>
                    <a:p>
                      <a:r>
                        <a:rPr lang="en-US" sz="1600" dirty="0" smtClean="0"/>
                        <a:t>   36,164</a:t>
                      </a:r>
                      <a:endParaRPr lang="en-US" sz="1600" dirty="0"/>
                    </a:p>
                  </a:txBody>
                  <a:tcPr/>
                </a:tc>
              </a:tr>
              <a:tr h="284480">
                <a:tc>
                  <a:txBody>
                    <a:bodyPr/>
                    <a:lstStyle/>
                    <a:p>
                      <a:r>
                        <a:rPr lang="en-US" sz="1600" dirty="0" smtClean="0"/>
                        <a:t>White</a:t>
                      </a:r>
                      <a:endParaRPr lang="en-US" sz="1600" dirty="0"/>
                    </a:p>
                  </a:txBody>
                  <a:tcPr/>
                </a:tc>
                <a:tc>
                  <a:txBody>
                    <a:bodyPr/>
                    <a:lstStyle/>
                    <a:p>
                      <a:r>
                        <a:rPr lang="en-US" sz="1600" dirty="0" smtClean="0"/>
                        <a:t>    26.7%</a:t>
                      </a:r>
                      <a:endParaRPr lang="en-US" sz="1600" dirty="0"/>
                    </a:p>
                  </a:txBody>
                  <a:tcPr/>
                </a:tc>
                <a:tc>
                  <a:txBody>
                    <a:bodyPr/>
                    <a:lstStyle/>
                    <a:p>
                      <a:r>
                        <a:rPr lang="en-US" sz="1600" dirty="0" smtClean="0"/>
                        <a:t>     52%</a:t>
                      </a:r>
                      <a:endParaRPr lang="en-US" sz="1600" dirty="0"/>
                    </a:p>
                  </a:txBody>
                  <a:tcPr/>
                </a:tc>
              </a:tr>
              <a:tr h="284480">
                <a:tc>
                  <a:txBody>
                    <a:bodyPr/>
                    <a:lstStyle/>
                    <a:p>
                      <a:r>
                        <a:rPr lang="en-US" sz="1600" dirty="0" smtClean="0"/>
                        <a:t>Hispanic</a:t>
                      </a:r>
                      <a:endParaRPr lang="en-US" sz="1600" dirty="0"/>
                    </a:p>
                  </a:txBody>
                  <a:tcPr/>
                </a:tc>
                <a:tc>
                  <a:txBody>
                    <a:bodyPr/>
                    <a:lstStyle/>
                    <a:p>
                      <a:r>
                        <a:rPr lang="en-US" sz="1600" dirty="0" smtClean="0"/>
                        <a:t>    27.0%</a:t>
                      </a:r>
                      <a:endParaRPr lang="en-US" sz="1600" dirty="0"/>
                    </a:p>
                  </a:txBody>
                  <a:tcPr/>
                </a:tc>
                <a:tc>
                  <a:txBody>
                    <a:bodyPr/>
                    <a:lstStyle/>
                    <a:p>
                      <a:r>
                        <a:rPr lang="en-US" sz="1600" dirty="0" smtClean="0"/>
                        <a:t>     19.5%</a:t>
                      </a:r>
                      <a:endParaRPr lang="en-US" sz="1600" dirty="0"/>
                    </a:p>
                  </a:txBody>
                  <a:tcPr/>
                </a:tc>
              </a:tr>
              <a:tr h="299720">
                <a:tc>
                  <a:txBody>
                    <a:bodyPr/>
                    <a:lstStyle/>
                    <a:p>
                      <a:r>
                        <a:rPr lang="en-US" sz="1600" dirty="0" smtClean="0"/>
                        <a:t>African American</a:t>
                      </a:r>
                      <a:endParaRPr lang="en-US" sz="1600" dirty="0"/>
                    </a:p>
                  </a:txBody>
                  <a:tcPr/>
                </a:tc>
                <a:tc>
                  <a:txBody>
                    <a:bodyPr/>
                    <a:lstStyle/>
                    <a:p>
                      <a:r>
                        <a:rPr lang="en-US" sz="1600" dirty="0" smtClean="0"/>
                        <a:t>    18.6%</a:t>
                      </a:r>
                      <a:endParaRPr lang="en-US" sz="1600" dirty="0"/>
                    </a:p>
                  </a:txBody>
                  <a:tcPr/>
                </a:tc>
                <a:tc>
                  <a:txBody>
                    <a:bodyPr/>
                    <a:lstStyle/>
                    <a:p>
                      <a:r>
                        <a:rPr lang="en-US" sz="1600" dirty="0" smtClean="0"/>
                        <a:t>      13.8%</a:t>
                      </a:r>
                      <a:endParaRPr lang="en-US" sz="1600" dirty="0"/>
                    </a:p>
                  </a:txBody>
                  <a:tcPr/>
                </a:tc>
              </a:tr>
              <a:tr h="370840">
                <a:tc>
                  <a:txBody>
                    <a:bodyPr/>
                    <a:lstStyle/>
                    <a:p>
                      <a:r>
                        <a:rPr lang="en-US" sz="1600" dirty="0" smtClean="0"/>
                        <a:t>Asian-Pacific Is</a:t>
                      </a:r>
                      <a:endParaRPr lang="en-US" sz="1600" dirty="0"/>
                    </a:p>
                  </a:txBody>
                  <a:tcPr/>
                </a:tc>
                <a:tc>
                  <a:txBody>
                    <a:bodyPr/>
                    <a:lstStyle/>
                    <a:p>
                      <a:r>
                        <a:rPr lang="en-US" sz="1600" dirty="0" smtClean="0"/>
                        <a:t>     11.7%</a:t>
                      </a:r>
                      <a:endParaRPr lang="en-US" sz="1600" dirty="0"/>
                    </a:p>
                  </a:txBody>
                  <a:tcPr/>
                </a:tc>
                <a:tc>
                  <a:txBody>
                    <a:bodyPr/>
                    <a:lstStyle/>
                    <a:p>
                      <a:r>
                        <a:rPr lang="en-US" sz="1600" dirty="0" smtClean="0"/>
                        <a:t>     </a:t>
                      </a:r>
                      <a:r>
                        <a:rPr lang="en-US" sz="1600" baseline="0" dirty="0" smtClean="0"/>
                        <a:t> 5.6%</a:t>
                      </a:r>
                      <a:endParaRPr lang="en-US" sz="1600" dirty="0"/>
                    </a:p>
                  </a:txBody>
                  <a:tcPr/>
                </a:tc>
              </a:tr>
              <a:tr h="309880">
                <a:tc>
                  <a:txBody>
                    <a:bodyPr/>
                    <a:lstStyle/>
                    <a:p>
                      <a:r>
                        <a:rPr lang="en-US" sz="1600" dirty="0" smtClean="0"/>
                        <a:t>Other/International</a:t>
                      </a:r>
                      <a:endParaRPr lang="en-US" sz="1600" dirty="0"/>
                    </a:p>
                  </a:txBody>
                  <a:tcPr/>
                </a:tc>
                <a:tc>
                  <a:txBody>
                    <a:bodyPr/>
                    <a:lstStyle/>
                    <a:p>
                      <a:r>
                        <a:rPr lang="en-US" sz="1600" dirty="0" smtClean="0"/>
                        <a:t>     10.6%</a:t>
                      </a:r>
                      <a:endParaRPr lang="en-US" sz="1600" dirty="0"/>
                    </a:p>
                  </a:txBody>
                  <a:tcPr/>
                </a:tc>
                <a:tc>
                  <a:txBody>
                    <a:bodyPr/>
                    <a:lstStyle/>
                    <a:p>
                      <a:r>
                        <a:rPr lang="en-US" sz="1600" dirty="0" smtClean="0"/>
                        <a:t>       3.7%</a:t>
                      </a:r>
                      <a:endParaRPr lang="en-US" sz="1600" dirty="0"/>
                    </a:p>
                  </a:txBody>
                  <a:tcPr/>
                </a:tc>
              </a:tr>
              <a:tr h="370840">
                <a:tc>
                  <a:txBody>
                    <a:bodyPr/>
                    <a:lstStyle/>
                    <a:p>
                      <a:r>
                        <a:rPr lang="en-US" sz="1600" dirty="0" smtClean="0"/>
                        <a:t>Associates</a:t>
                      </a:r>
                      <a:endParaRPr lang="en-US" sz="1600" dirty="0"/>
                    </a:p>
                  </a:txBody>
                  <a:tcPr/>
                </a:tc>
                <a:tc>
                  <a:txBody>
                    <a:bodyPr/>
                    <a:lstStyle/>
                    <a:p>
                      <a:r>
                        <a:rPr lang="en-US" sz="1600" dirty="0" smtClean="0"/>
                        <a:t>    1,717</a:t>
                      </a:r>
                      <a:endParaRPr lang="en-US" sz="1600" dirty="0"/>
                    </a:p>
                  </a:txBody>
                  <a:tcPr/>
                </a:tc>
                <a:tc>
                  <a:txBody>
                    <a:bodyPr/>
                    <a:lstStyle/>
                    <a:p>
                      <a:r>
                        <a:rPr lang="en-US" sz="1600" dirty="0" smtClean="0"/>
                        <a:t>       </a:t>
                      </a:r>
                      <a:r>
                        <a:rPr lang="en-US" sz="1600" dirty="0" err="1" smtClean="0"/>
                        <a:t>na</a:t>
                      </a:r>
                      <a:endParaRPr lang="en-US" sz="1600" dirty="0"/>
                    </a:p>
                  </a:txBody>
                  <a:tcPr/>
                </a:tc>
              </a:tr>
              <a:tr h="289560">
                <a:tc>
                  <a:txBody>
                    <a:bodyPr/>
                    <a:lstStyle/>
                    <a:p>
                      <a:r>
                        <a:rPr lang="en-US" sz="1600" dirty="0" smtClean="0"/>
                        <a:t>Certificates </a:t>
                      </a:r>
                      <a:endParaRPr lang="en-US" sz="1600" dirty="0"/>
                    </a:p>
                  </a:txBody>
                  <a:tcPr/>
                </a:tc>
                <a:tc>
                  <a:txBody>
                    <a:bodyPr/>
                    <a:lstStyle/>
                    <a:p>
                      <a:r>
                        <a:rPr lang="en-US" sz="1600" dirty="0" smtClean="0"/>
                        <a:t>  341 first</a:t>
                      </a:r>
                      <a:endParaRPr lang="en-US" sz="1600" dirty="0"/>
                    </a:p>
                  </a:txBody>
                  <a:tcPr/>
                </a:tc>
                <a:tc>
                  <a:txBody>
                    <a:bodyPr/>
                    <a:lstStyle/>
                    <a:p>
                      <a:r>
                        <a:rPr lang="en-US" sz="1600" dirty="0" smtClean="0"/>
                        <a:t>       </a:t>
                      </a:r>
                      <a:r>
                        <a:rPr lang="en-US" sz="1600" dirty="0" err="1" smtClean="0"/>
                        <a:t>na</a:t>
                      </a:r>
                      <a:endParaRPr lang="en-US" sz="1600" dirty="0"/>
                    </a:p>
                  </a:txBody>
                  <a:tcPr/>
                </a:tc>
              </a:tr>
              <a:tr h="370840">
                <a:tc>
                  <a:txBody>
                    <a:bodyPr/>
                    <a:lstStyle/>
                    <a:p>
                      <a:r>
                        <a:rPr lang="en-US" sz="1600" dirty="0" smtClean="0"/>
                        <a:t>Baccalaureate</a:t>
                      </a:r>
                      <a:endParaRPr lang="en-US" sz="1600" dirty="0"/>
                    </a:p>
                  </a:txBody>
                  <a:tcPr/>
                </a:tc>
                <a:tc>
                  <a:txBody>
                    <a:bodyPr/>
                    <a:lstStyle/>
                    <a:p>
                      <a:r>
                        <a:rPr lang="en-US" sz="1600" dirty="0" smtClean="0"/>
                        <a:t>     </a:t>
                      </a:r>
                      <a:r>
                        <a:rPr lang="en-US" sz="1600" dirty="0" err="1" smtClean="0"/>
                        <a:t>na</a:t>
                      </a:r>
                      <a:endParaRPr lang="en-US" sz="1600" dirty="0"/>
                    </a:p>
                  </a:txBody>
                  <a:tcPr/>
                </a:tc>
                <a:tc>
                  <a:txBody>
                    <a:bodyPr/>
                    <a:lstStyle/>
                    <a:p>
                      <a:r>
                        <a:rPr lang="en-US" sz="1600" dirty="0" smtClean="0"/>
                        <a:t>       6158</a:t>
                      </a:r>
                      <a:endParaRPr lang="en-US" sz="1600" dirty="0"/>
                    </a:p>
                  </a:txBody>
                  <a:tcPr/>
                </a:tc>
              </a:tr>
              <a:tr h="345440">
                <a:tc>
                  <a:txBody>
                    <a:bodyPr/>
                    <a:lstStyle/>
                    <a:p>
                      <a:r>
                        <a:rPr lang="en-US" sz="1600" dirty="0" smtClean="0"/>
                        <a:t>Masters </a:t>
                      </a:r>
                      <a:endParaRPr lang="en-US" sz="1600" dirty="0"/>
                    </a:p>
                  </a:txBody>
                  <a:tcPr/>
                </a:tc>
                <a:tc>
                  <a:txBody>
                    <a:bodyPr/>
                    <a:lstStyle/>
                    <a:p>
                      <a:r>
                        <a:rPr lang="en-US" sz="1600" dirty="0" smtClean="0"/>
                        <a:t>     </a:t>
                      </a:r>
                      <a:r>
                        <a:rPr lang="en-US" sz="1600" dirty="0" err="1" smtClean="0"/>
                        <a:t>na</a:t>
                      </a:r>
                      <a:endParaRPr lang="en-US" sz="1600" dirty="0"/>
                    </a:p>
                  </a:txBody>
                  <a:tcPr/>
                </a:tc>
                <a:tc>
                  <a:txBody>
                    <a:bodyPr/>
                    <a:lstStyle/>
                    <a:p>
                      <a:r>
                        <a:rPr lang="en-US" sz="1600" dirty="0" smtClean="0"/>
                        <a:t>       1603</a:t>
                      </a:r>
                      <a:endParaRPr lang="en-US" sz="1600" dirty="0"/>
                    </a:p>
                  </a:txBody>
                  <a:tcPr/>
                </a:tc>
              </a:tr>
              <a:tr h="370840">
                <a:tc>
                  <a:txBody>
                    <a:bodyPr/>
                    <a:lstStyle/>
                    <a:p>
                      <a:r>
                        <a:rPr lang="en-US" sz="1600" dirty="0" smtClean="0"/>
                        <a:t>Doctoral</a:t>
                      </a:r>
                      <a:endParaRPr lang="en-US" sz="1600" dirty="0"/>
                    </a:p>
                  </a:txBody>
                  <a:tcPr/>
                </a:tc>
                <a:tc>
                  <a:txBody>
                    <a:bodyPr/>
                    <a:lstStyle/>
                    <a:p>
                      <a:r>
                        <a:rPr lang="en-US" sz="1600" dirty="0" smtClean="0"/>
                        <a:t>     </a:t>
                      </a:r>
                      <a:r>
                        <a:rPr lang="en-US" sz="1600" dirty="0" err="1" smtClean="0"/>
                        <a:t>na</a:t>
                      </a:r>
                      <a:endParaRPr lang="en-US" sz="1600" dirty="0"/>
                    </a:p>
                  </a:txBody>
                  <a:tcPr/>
                </a:tc>
                <a:tc>
                  <a:txBody>
                    <a:bodyPr/>
                    <a:lstStyle/>
                    <a:p>
                      <a:r>
                        <a:rPr lang="en-US" sz="1600" dirty="0" smtClean="0"/>
                        <a:t>         284    </a:t>
                      </a:r>
                      <a:endParaRPr lang="en-US" sz="1600" dirty="0"/>
                    </a:p>
                  </a:txBody>
                  <a:tcPr/>
                </a:tc>
              </a:tr>
            </a:tbl>
          </a:graphicData>
        </a:graphic>
      </p:graphicFrame>
      <p:sp>
        <p:nvSpPr>
          <p:cNvPr id="3" name="Slide Number Placeholder 2"/>
          <p:cNvSpPr>
            <a:spLocks noGrp="1"/>
          </p:cNvSpPr>
          <p:nvPr>
            <p:ph type="sldNum" sz="quarter" idx="12"/>
          </p:nvPr>
        </p:nvSpPr>
        <p:spPr/>
        <p:txBody>
          <a:bodyPr/>
          <a:lstStyle/>
          <a:p>
            <a:fld id="{A79836AA-2E5C-4B78-BCFE-529AC8470618}" type="slidenum">
              <a:rPr lang="en-US" smtClean="0"/>
              <a:pPr/>
              <a:t>31</a:t>
            </a:fld>
            <a:endParaRPr lang="en-US" dirty="0"/>
          </a:p>
        </p:txBody>
      </p:sp>
    </p:spTree>
    <p:extLst>
      <p:ext uri="{BB962C8B-B14F-4D97-AF65-F5344CB8AC3E}">
        <p14:creationId xmlns:p14="http://schemas.microsoft.com/office/powerpoint/2010/main" val="5866648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Participation in Dual Credit Enrollment, Fall 2014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nvPr>
        </p:nvGraphicFramePr>
        <p:xfrm>
          <a:off x="1447800" y="2362200"/>
          <a:ext cx="5638800" cy="2088892"/>
        </p:xfrm>
        <a:graphic>
          <a:graphicData uri="http://schemas.openxmlformats.org/drawingml/2006/table">
            <a:tbl>
              <a:tblPr firstRow="1" bandRow="1">
                <a:tableStyleId>{5C22544A-7EE6-4342-B048-85BDC9FD1C3A}</a:tableStyleId>
              </a:tblPr>
              <a:tblGrid>
                <a:gridCol w="3089066"/>
                <a:gridCol w="1406734"/>
                <a:gridCol w="1143000"/>
              </a:tblGrid>
              <a:tr h="542720">
                <a:tc>
                  <a:txBody>
                    <a:bodyPr/>
                    <a:lstStyle/>
                    <a:p>
                      <a:r>
                        <a:rPr lang="en-US" dirty="0" smtClean="0"/>
                        <a:t>Institution </a:t>
                      </a:r>
                      <a:endParaRPr lang="en-US" baseline="0" dirty="0" smtClean="0"/>
                    </a:p>
                    <a:p>
                      <a:endParaRPr lang="en-US" dirty="0"/>
                    </a:p>
                  </a:txBody>
                  <a:tcPr/>
                </a:tc>
                <a:tc>
                  <a:txBody>
                    <a:bodyPr/>
                    <a:lstStyle/>
                    <a:p>
                      <a:r>
                        <a:rPr lang="en-US" dirty="0" smtClean="0"/>
                        <a:t>Number Dual Credit Students</a:t>
                      </a:r>
                      <a:endParaRPr lang="en-US" dirty="0"/>
                    </a:p>
                  </a:txBody>
                  <a:tcPr/>
                </a:tc>
                <a:tc>
                  <a:txBody>
                    <a:bodyPr/>
                    <a:lstStyle/>
                    <a:p>
                      <a:r>
                        <a:rPr lang="en-US" dirty="0" smtClean="0"/>
                        <a:t>Student Credit Hours</a:t>
                      </a:r>
                      <a:endParaRPr lang="en-US" dirty="0"/>
                    </a:p>
                  </a:txBody>
                  <a:tcPr/>
                </a:tc>
              </a:tr>
              <a:tr h="442972">
                <a:tc>
                  <a:txBody>
                    <a:bodyPr/>
                    <a:lstStyle/>
                    <a:p>
                      <a:r>
                        <a:rPr lang="en-US" dirty="0" smtClean="0"/>
                        <a:t>Richland College</a:t>
                      </a:r>
                      <a:endParaRPr lang="en-US" dirty="0"/>
                    </a:p>
                  </a:txBody>
                  <a:tcPr/>
                </a:tc>
                <a:tc>
                  <a:txBody>
                    <a:bodyPr/>
                    <a:lstStyle/>
                    <a:p>
                      <a:pPr algn="ctr"/>
                      <a:r>
                        <a:rPr lang="en-US" dirty="0" smtClean="0"/>
                        <a:t>1,878</a:t>
                      </a:r>
                      <a:endParaRPr lang="en-US" dirty="0"/>
                    </a:p>
                  </a:txBody>
                  <a:tcPr/>
                </a:tc>
                <a:tc>
                  <a:txBody>
                    <a:bodyPr/>
                    <a:lstStyle/>
                    <a:p>
                      <a:pPr algn="ctr"/>
                      <a:r>
                        <a:rPr lang="en-US" dirty="0" smtClean="0"/>
                        <a:t>15,050</a:t>
                      </a:r>
                      <a:endParaRPr lang="en-US" dirty="0"/>
                    </a:p>
                  </a:txBody>
                  <a:tcPr/>
                </a:tc>
              </a:tr>
              <a:tr h="457200">
                <a:tc>
                  <a:txBody>
                    <a:bodyPr/>
                    <a:lstStyle/>
                    <a:p>
                      <a:r>
                        <a:rPr lang="en-US" dirty="0" smtClean="0"/>
                        <a:t>UNT</a:t>
                      </a:r>
                      <a:endParaRPr lang="en-US" dirty="0"/>
                    </a:p>
                  </a:txBody>
                  <a:tcPr/>
                </a:tc>
                <a:tc>
                  <a:txBody>
                    <a:bodyPr/>
                    <a:lstStyle/>
                    <a:p>
                      <a:pPr algn="ctr"/>
                      <a:r>
                        <a:rPr lang="en-US" dirty="0" smtClean="0"/>
                        <a:t>   0</a:t>
                      </a:r>
                      <a:endParaRPr lang="en-US" dirty="0"/>
                    </a:p>
                  </a:txBody>
                  <a:tcPr/>
                </a:tc>
                <a:tc>
                  <a:txBody>
                    <a:bodyPr/>
                    <a:lstStyle/>
                    <a:p>
                      <a:pPr algn="ctr"/>
                      <a:r>
                        <a:rPr lang="en-US" dirty="0" smtClean="0"/>
                        <a:t>0</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32</a:t>
            </a:fld>
            <a:endParaRPr lang="en-US" dirty="0"/>
          </a:p>
        </p:txBody>
      </p:sp>
    </p:spTree>
    <p:extLst>
      <p:ext uri="{BB962C8B-B14F-4D97-AF65-F5344CB8AC3E}">
        <p14:creationId xmlns:p14="http://schemas.microsoft.com/office/powerpoint/2010/main" val="8427664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First Time In College (FTIC)Student Entry Profiles, Fall 2013 Cohort </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Student Body:</a:t>
            </a:r>
          </a:p>
          <a:p>
            <a:pPr lvl="1"/>
            <a:endParaRPr lang="en-US" dirty="0" smtClean="0"/>
          </a:p>
        </p:txBody>
      </p:sp>
      <p:graphicFrame>
        <p:nvGraphicFramePr>
          <p:cNvPr id="2" name="Table 1"/>
          <p:cNvGraphicFramePr>
            <a:graphicFrameLocks noGrp="1"/>
          </p:cNvGraphicFramePr>
          <p:nvPr>
            <p:extLst/>
          </p:nvPr>
        </p:nvGraphicFramePr>
        <p:xfrm>
          <a:off x="1524000" y="2209800"/>
          <a:ext cx="5410200" cy="2733040"/>
        </p:xfrm>
        <a:graphic>
          <a:graphicData uri="http://schemas.openxmlformats.org/drawingml/2006/table">
            <a:tbl>
              <a:tblPr firstRow="1" bandRow="1">
                <a:tableStyleId>{5C22544A-7EE6-4342-B048-85BDC9FD1C3A}</a:tableStyleId>
              </a:tblPr>
              <a:tblGrid>
                <a:gridCol w="2606215"/>
                <a:gridCol w="1295400"/>
                <a:gridCol w="1508585"/>
              </a:tblGrid>
              <a:tr h="533400">
                <a:tc>
                  <a:txBody>
                    <a:bodyPr/>
                    <a:lstStyle/>
                    <a:p>
                      <a:r>
                        <a:rPr lang="en-US" dirty="0" smtClean="0"/>
                        <a:t>Demographic</a:t>
                      </a:r>
                      <a:endParaRPr lang="en-US" dirty="0"/>
                    </a:p>
                  </a:txBody>
                  <a:tcPr/>
                </a:tc>
                <a:tc>
                  <a:txBody>
                    <a:bodyPr/>
                    <a:lstStyle/>
                    <a:p>
                      <a:r>
                        <a:rPr lang="en-US" sz="1200" dirty="0" smtClean="0"/>
                        <a:t>Richland College</a:t>
                      </a:r>
                      <a:endParaRPr lang="en-US" sz="1200" dirty="0"/>
                    </a:p>
                  </a:txBody>
                  <a:tcPr/>
                </a:tc>
                <a:tc>
                  <a:txBody>
                    <a:bodyPr/>
                    <a:lstStyle/>
                    <a:p>
                      <a:r>
                        <a:rPr lang="en-US" sz="1200" dirty="0" smtClean="0"/>
                        <a:t>UNT</a:t>
                      </a:r>
                      <a:endParaRPr lang="en-US" sz="1200" dirty="0"/>
                    </a:p>
                  </a:txBody>
                  <a:tcPr/>
                </a:tc>
              </a:tr>
              <a:tr h="370840">
                <a:tc>
                  <a:txBody>
                    <a:bodyPr/>
                    <a:lstStyle/>
                    <a:p>
                      <a:r>
                        <a:rPr lang="en-US" sz="1600" dirty="0" smtClean="0"/>
                        <a:t>First Time in College  (FTIC)Students</a:t>
                      </a:r>
                      <a:endParaRPr lang="en-US" sz="1600" dirty="0"/>
                    </a:p>
                  </a:txBody>
                  <a:tcPr/>
                </a:tc>
                <a:tc>
                  <a:txBody>
                    <a:bodyPr/>
                    <a:lstStyle/>
                    <a:p>
                      <a:r>
                        <a:rPr lang="en-US" sz="1600" dirty="0" smtClean="0"/>
                        <a:t>      1868</a:t>
                      </a:r>
                      <a:endParaRPr lang="en-US" sz="1600" dirty="0"/>
                    </a:p>
                  </a:txBody>
                  <a:tcPr/>
                </a:tc>
                <a:tc>
                  <a:txBody>
                    <a:bodyPr/>
                    <a:lstStyle/>
                    <a:p>
                      <a:r>
                        <a:rPr lang="en-US" sz="1600" dirty="0" smtClean="0"/>
                        <a:t>      4,276</a:t>
                      </a:r>
                      <a:endParaRPr lang="en-US" sz="1600" dirty="0"/>
                    </a:p>
                  </a:txBody>
                  <a:tcPr/>
                </a:tc>
              </a:tr>
              <a:tr h="284480">
                <a:tc>
                  <a:txBody>
                    <a:bodyPr/>
                    <a:lstStyle/>
                    <a:p>
                      <a:r>
                        <a:rPr lang="en-US" sz="1600" dirty="0" smtClean="0"/>
                        <a:t>Met entry standard, </a:t>
                      </a:r>
                      <a:r>
                        <a:rPr lang="en-US" sz="1600" baseline="0" dirty="0" smtClean="0"/>
                        <a:t>all three academic areas</a:t>
                      </a:r>
                      <a:endParaRPr lang="en-US" sz="1600" dirty="0"/>
                    </a:p>
                  </a:txBody>
                  <a:tcPr/>
                </a:tc>
                <a:tc>
                  <a:txBody>
                    <a:bodyPr/>
                    <a:lstStyle/>
                    <a:p>
                      <a:r>
                        <a:rPr lang="en-US" sz="1600" dirty="0" smtClean="0"/>
                        <a:t>        816</a:t>
                      </a:r>
                      <a:endParaRPr lang="en-US" sz="1600" dirty="0"/>
                    </a:p>
                  </a:txBody>
                  <a:tcPr/>
                </a:tc>
                <a:tc>
                  <a:txBody>
                    <a:bodyPr/>
                    <a:lstStyle/>
                    <a:p>
                      <a:r>
                        <a:rPr lang="en-US" sz="1600" dirty="0" smtClean="0"/>
                        <a:t>      3,984</a:t>
                      </a:r>
                      <a:endParaRPr lang="en-US" sz="1600" dirty="0"/>
                    </a:p>
                  </a:txBody>
                  <a:tcPr/>
                </a:tc>
              </a:tr>
              <a:tr h="284480">
                <a:tc>
                  <a:txBody>
                    <a:bodyPr/>
                    <a:lstStyle/>
                    <a:p>
                      <a:r>
                        <a:rPr lang="en-US" sz="1600" dirty="0" smtClean="0"/>
                        <a:t>Did not meet, math</a:t>
                      </a:r>
                      <a:endParaRPr lang="en-US" sz="1600" dirty="0"/>
                    </a:p>
                  </a:txBody>
                  <a:tcPr/>
                </a:tc>
                <a:tc>
                  <a:txBody>
                    <a:bodyPr/>
                    <a:lstStyle/>
                    <a:p>
                      <a:r>
                        <a:rPr lang="en-US" sz="1600" dirty="0" smtClean="0"/>
                        <a:t>        653</a:t>
                      </a:r>
                      <a:endParaRPr lang="en-US" sz="1600" dirty="0"/>
                    </a:p>
                  </a:txBody>
                  <a:tcPr/>
                </a:tc>
                <a:tc>
                  <a:txBody>
                    <a:bodyPr/>
                    <a:lstStyle/>
                    <a:p>
                      <a:r>
                        <a:rPr lang="en-US" sz="1600" dirty="0" smtClean="0"/>
                        <a:t>       102    </a:t>
                      </a:r>
                      <a:endParaRPr lang="en-US" sz="1600" dirty="0"/>
                    </a:p>
                  </a:txBody>
                  <a:tcPr/>
                </a:tc>
              </a:tr>
              <a:tr h="299720">
                <a:tc>
                  <a:txBody>
                    <a:bodyPr/>
                    <a:lstStyle/>
                    <a:p>
                      <a:r>
                        <a:rPr lang="en-US" sz="1600" dirty="0" smtClean="0"/>
                        <a:t>Did</a:t>
                      </a:r>
                      <a:r>
                        <a:rPr lang="en-US" sz="1600" baseline="0" dirty="0" smtClean="0"/>
                        <a:t> not meet, reading</a:t>
                      </a:r>
                      <a:endParaRPr lang="en-US" sz="1600" dirty="0"/>
                    </a:p>
                  </a:txBody>
                  <a:tcPr/>
                </a:tc>
                <a:tc>
                  <a:txBody>
                    <a:bodyPr/>
                    <a:lstStyle/>
                    <a:p>
                      <a:r>
                        <a:rPr lang="en-US" sz="1600" dirty="0" smtClean="0"/>
                        <a:t>        639</a:t>
                      </a:r>
                      <a:endParaRPr lang="en-US" sz="1600" dirty="0"/>
                    </a:p>
                  </a:txBody>
                  <a:tcPr/>
                </a:tc>
                <a:tc>
                  <a:txBody>
                    <a:bodyPr/>
                    <a:lstStyle/>
                    <a:p>
                      <a:r>
                        <a:rPr lang="en-US" sz="1600" dirty="0" smtClean="0"/>
                        <a:t>       120</a:t>
                      </a:r>
                      <a:endParaRPr lang="en-US" sz="1600" dirty="0"/>
                    </a:p>
                  </a:txBody>
                  <a:tcPr/>
                </a:tc>
              </a:tr>
              <a:tr h="370840">
                <a:tc>
                  <a:txBody>
                    <a:bodyPr/>
                    <a:lstStyle/>
                    <a:p>
                      <a:r>
                        <a:rPr lang="en-US" sz="1600" dirty="0" smtClean="0"/>
                        <a:t>Did not meet,</a:t>
                      </a:r>
                      <a:r>
                        <a:rPr lang="en-US" sz="1600" baseline="0" dirty="0" smtClean="0"/>
                        <a:t> </a:t>
                      </a:r>
                      <a:r>
                        <a:rPr lang="en-US" sz="1600" dirty="0" smtClean="0"/>
                        <a:t>writing</a:t>
                      </a:r>
                      <a:endParaRPr lang="en-US" sz="1600" dirty="0"/>
                    </a:p>
                  </a:txBody>
                  <a:tcPr/>
                </a:tc>
                <a:tc>
                  <a:txBody>
                    <a:bodyPr/>
                    <a:lstStyle/>
                    <a:p>
                      <a:r>
                        <a:rPr lang="en-US" sz="1600" dirty="0" smtClean="0"/>
                        <a:t>        751</a:t>
                      </a:r>
                      <a:endParaRPr lang="en-US" sz="1600" dirty="0"/>
                    </a:p>
                  </a:txBody>
                  <a:tcPr/>
                </a:tc>
                <a:tc>
                  <a:txBody>
                    <a:bodyPr/>
                    <a:lstStyle/>
                    <a:p>
                      <a:r>
                        <a:rPr lang="en-US" sz="1600" dirty="0" smtClean="0"/>
                        <a:t>       151</a:t>
                      </a:r>
                      <a:endParaRPr lang="en-US" sz="1600"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33</a:t>
            </a:fld>
            <a:endParaRPr lang="en-US" dirty="0"/>
          </a:p>
        </p:txBody>
      </p:sp>
    </p:spTree>
    <p:extLst>
      <p:ext uri="{BB962C8B-B14F-4D97-AF65-F5344CB8AC3E}">
        <p14:creationId xmlns:p14="http://schemas.microsoft.com/office/powerpoint/2010/main" val="21618729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FTIC Student Remediation and Success Rates, Fall 2013 Cohort Tracked for One Year  (N=1868)</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Student Body:</a:t>
            </a:r>
          </a:p>
          <a:p>
            <a:pPr lvl="1"/>
            <a:endParaRPr lang="en-US" dirty="0" smtClean="0"/>
          </a:p>
        </p:txBody>
      </p:sp>
      <p:graphicFrame>
        <p:nvGraphicFramePr>
          <p:cNvPr id="2" name="Table 1"/>
          <p:cNvGraphicFramePr>
            <a:graphicFrameLocks noGrp="1"/>
          </p:cNvGraphicFramePr>
          <p:nvPr>
            <p:extLst/>
          </p:nvPr>
        </p:nvGraphicFramePr>
        <p:xfrm>
          <a:off x="990600" y="2209800"/>
          <a:ext cx="5562600" cy="3784600"/>
        </p:xfrm>
        <a:graphic>
          <a:graphicData uri="http://schemas.openxmlformats.org/drawingml/2006/table">
            <a:tbl>
              <a:tblPr firstRow="1" bandRow="1">
                <a:tableStyleId>{5C22544A-7EE6-4342-B048-85BDC9FD1C3A}</a:tableStyleId>
              </a:tblPr>
              <a:tblGrid>
                <a:gridCol w="2362200"/>
                <a:gridCol w="1143000"/>
                <a:gridCol w="990600"/>
                <a:gridCol w="1066800"/>
              </a:tblGrid>
              <a:tr h="533400">
                <a:tc>
                  <a:txBody>
                    <a:bodyPr/>
                    <a:lstStyle/>
                    <a:p>
                      <a:r>
                        <a:rPr lang="en-US" dirty="0" smtClean="0"/>
                        <a:t>Richland College</a:t>
                      </a:r>
                      <a:endParaRPr lang="en-US" dirty="0"/>
                    </a:p>
                  </a:txBody>
                  <a:tcPr/>
                </a:tc>
                <a:tc>
                  <a:txBody>
                    <a:bodyPr/>
                    <a:lstStyle/>
                    <a:p>
                      <a:r>
                        <a:rPr lang="en-US" sz="1200" dirty="0" smtClean="0"/>
                        <a:t>Percent</a:t>
                      </a:r>
                    </a:p>
                    <a:p>
                      <a:r>
                        <a:rPr lang="en-US" sz="1200" dirty="0" smtClean="0"/>
                        <a:t>Enrolled in Remediation</a:t>
                      </a:r>
                      <a:endParaRPr lang="en-US" sz="1200" dirty="0"/>
                    </a:p>
                  </a:txBody>
                  <a:tcPr/>
                </a:tc>
                <a:tc>
                  <a:txBody>
                    <a:bodyPr/>
                    <a:lstStyle/>
                    <a:p>
                      <a:r>
                        <a:rPr lang="en-US" sz="1200" dirty="0" smtClean="0"/>
                        <a:t>Percent  Met TSI or Passed College Course</a:t>
                      </a:r>
                      <a:endParaRPr lang="en-US" sz="1200" dirty="0"/>
                    </a:p>
                  </a:txBody>
                  <a:tcPr/>
                </a:tc>
                <a:tc>
                  <a:txBody>
                    <a:bodyPr/>
                    <a:lstStyle/>
                    <a:p>
                      <a:r>
                        <a:rPr lang="en-US" sz="1200" dirty="0" smtClean="0"/>
                        <a:t>Percent</a:t>
                      </a:r>
                      <a:r>
                        <a:rPr lang="en-US" sz="1200" baseline="0" dirty="0" smtClean="0"/>
                        <a:t> </a:t>
                      </a:r>
                      <a:r>
                        <a:rPr lang="en-US" sz="1200" dirty="0" smtClean="0"/>
                        <a:t>Returned</a:t>
                      </a:r>
                      <a:r>
                        <a:rPr lang="en-US" sz="1200" baseline="0" dirty="0" smtClean="0"/>
                        <a:t> in Fall 2014</a:t>
                      </a:r>
                      <a:endParaRPr lang="en-US" sz="1200" dirty="0"/>
                    </a:p>
                  </a:txBody>
                  <a:tcPr/>
                </a:tc>
              </a:tr>
              <a:tr h="370840">
                <a:tc>
                  <a:txBody>
                    <a:bodyPr/>
                    <a:lstStyle/>
                    <a:p>
                      <a:r>
                        <a:rPr lang="en-US" sz="1600" dirty="0" smtClean="0"/>
                        <a:t>Met entry standard,</a:t>
                      </a:r>
                      <a:r>
                        <a:rPr lang="en-US" sz="1600" baseline="0" dirty="0" smtClean="0"/>
                        <a:t> math</a:t>
                      </a:r>
                      <a:endParaRPr lang="en-US" sz="1600" dirty="0"/>
                    </a:p>
                  </a:txBody>
                  <a:tcPr/>
                </a:tc>
                <a:tc>
                  <a:txBody>
                    <a:bodyPr/>
                    <a:lstStyle/>
                    <a:p>
                      <a:r>
                        <a:rPr lang="en-US" sz="1600" dirty="0" smtClean="0"/>
                        <a:t>     16.9</a:t>
                      </a:r>
                      <a:endParaRPr lang="en-US" sz="1600" dirty="0"/>
                    </a:p>
                  </a:txBody>
                  <a:tcPr/>
                </a:tc>
                <a:tc>
                  <a:txBody>
                    <a:bodyPr/>
                    <a:lstStyle/>
                    <a:p>
                      <a:r>
                        <a:rPr lang="en-US" sz="1600" dirty="0" smtClean="0"/>
                        <a:t>     </a:t>
                      </a:r>
                      <a:r>
                        <a:rPr lang="en-US" sz="1600" dirty="0" err="1" smtClean="0"/>
                        <a:t>na</a:t>
                      </a:r>
                      <a:endParaRPr lang="en-US" sz="1600" dirty="0"/>
                    </a:p>
                  </a:txBody>
                  <a:tcPr/>
                </a:tc>
                <a:tc>
                  <a:txBody>
                    <a:bodyPr/>
                    <a:lstStyle/>
                    <a:p>
                      <a:r>
                        <a:rPr lang="en-US" sz="1600" dirty="0" smtClean="0"/>
                        <a:t>  66.6</a:t>
                      </a:r>
                      <a:endParaRPr lang="en-US" sz="1600" dirty="0"/>
                    </a:p>
                  </a:txBody>
                  <a:tcPr/>
                </a:tc>
              </a:tr>
              <a:tr h="284480">
                <a:tc>
                  <a:txBody>
                    <a:bodyPr/>
                    <a:lstStyle/>
                    <a:p>
                      <a:r>
                        <a:rPr lang="en-US" sz="1600" dirty="0" smtClean="0"/>
                        <a:t>Met entry standard, reading</a:t>
                      </a:r>
                      <a:endParaRPr lang="en-US" sz="1600" dirty="0"/>
                    </a:p>
                  </a:txBody>
                  <a:tcPr/>
                </a:tc>
                <a:tc>
                  <a:txBody>
                    <a:bodyPr/>
                    <a:lstStyle/>
                    <a:p>
                      <a:r>
                        <a:rPr lang="en-US" sz="1600" dirty="0" smtClean="0"/>
                        <a:t>       0.9</a:t>
                      </a:r>
                      <a:endParaRPr lang="en-US" sz="1600" dirty="0"/>
                    </a:p>
                  </a:txBody>
                  <a:tcPr/>
                </a:tc>
                <a:tc>
                  <a:txBody>
                    <a:bodyPr/>
                    <a:lstStyle/>
                    <a:p>
                      <a:r>
                        <a:rPr lang="en-US" sz="1600" dirty="0" smtClean="0"/>
                        <a:t>     </a:t>
                      </a:r>
                      <a:r>
                        <a:rPr lang="en-US" sz="1600" dirty="0" err="1" smtClean="0"/>
                        <a:t>na</a:t>
                      </a:r>
                      <a:endParaRPr lang="en-US" sz="1600" dirty="0"/>
                    </a:p>
                  </a:txBody>
                  <a:tcPr/>
                </a:tc>
                <a:tc>
                  <a:txBody>
                    <a:bodyPr/>
                    <a:lstStyle/>
                    <a:p>
                      <a:r>
                        <a:rPr lang="en-US" sz="1600" dirty="0" smtClean="0"/>
                        <a:t>  63.3</a:t>
                      </a:r>
                      <a:endParaRPr lang="en-US" sz="1600" dirty="0"/>
                    </a:p>
                  </a:txBody>
                  <a:tcPr/>
                </a:tc>
              </a:tr>
              <a:tr h="284480">
                <a:tc>
                  <a:txBody>
                    <a:bodyPr/>
                    <a:lstStyle/>
                    <a:p>
                      <a:r>
                        <a:rPr lang="en-US" sz="1600" dirty="0" smtClean="0"/>
                        <a:t>Met entry standard, writing</a:t>
                      </a:r>
                      <a:endParaRPr lang="en-US" sz="1600" dirty="0"/>
                    </a:p>
                  </a:txBody>
                  <a:tcPr/>
                </a:tc>
                <a:tc>
                  <a:txBody>
                    <a:bodyPr/>
                    <a:lstStyle/>
                    <a:p>
                      <a:r>
                        <a:rPr lang="en-US" sz="1600" dirty="0" smtClean="0"/>
                        <a:t>       7.5</a:t>
                      </a:r>
                      <a:endParaRPr lang="en-US" sz="1600" dirty="0"/>
                    </a:p>
                  </a:txBody>
                  <a:tcPr/>
                </a:tc>
                <a:tc>
                  <a:txBody>
                    <a:bodyPr/>
                    <a:lstStyle/>
                    <a:p>
                      <a:r>
                        <a:rPr lang="en-US" sz="1600" dirty="0" smtClean="0"/>
                        <a:t>     </a:t>
                      </a:r>
                      <a:r>
                        <a:rPr lang="en-US" sz="1600" dirty="0" err="1" smtClean="0"/>
                        <a:t>na</a:t>
                      </a:r>
                      <a:endParaRPr lang="en-US" sz="1600" dirty="0"/>
                    </a:p>
                  </a:txBody>
                  <a:tcPr/>
                </a:tc>
                <a:tc>
                  <a:txBody>
                    <a:bodyPr/>
                    <a:lstStyle/>
                    <a:p>
                      <a:r>
                        <a:rPr lang="en-US" sz="1600" dirty="0" smtClean="0"/>
                        <a:t>  64.3</a:t>
                      </a:r>
                      <a:endParaRPr lang="en-US" sz="1600" dirty="0"/>
                    </a:p>
                  </a:txBody>
                  <a:tcPr/>
                </a:tc>
              </a:tr>
              <a:tr h="299720">
                <a:tc>
                  <a:txBody>
                    <a:bodyPr/>
                    <a:lstStyle/>
                    <a:p>
                      <a:r>
                        <a:rPr lang="en-US" sz="1600" dirty="0" smtClean="0"/>
                        <a:t>Did not meet, math</a:t>
                      </a:r>
                      <a:endParaRPr lang="en-US" sz="1600" dirty="0"/>
                    </a:p>
                  </a:txBody>
                  <a:tcPr/>
                </a:tc>
                <a:tc>
                  <a:txBody>
                    <a:bodyPr/>
                    <a:lstStyle/>
                    <a:p>
                      <a:r>
                        <a:rPr lang="en-US" sz="1600" dirty="0" smtClean="0"/>
                        <a:t>     50.8</a:t>
                      </a:r>
                      <a:endParaRPr lang="en-US" sz="1600" dirty="0"/>
                    </a:p>
                  </a:txBody>
                  <a:tcPr/>
                </a:tc>
                <a:tc>
                  <a:txBody>
                    <a:bodyPr/>
                    <a:lstStyle/>
                    <a:p>
                      <a:r>
                        <a:rPr lang="en-US" sz="1600" dirty="0" smtClean="0"/>
                        <a:t>    11.9</a:t>
                      </a:r>
                      <a:endParaRPr lang="en-US" sz="1600" dirty="0"/>
                    </a:p>
                  </a:txBody>
                  <a:tcPr/>
                </a:tc>
                <a:tc>
                  <a:txBody>
                    <a:bodyPr/>
                    <a:lstStyle/>
                    <a:p>
                      <a:r>
                        <a:rPr lang="en-US" sz="1600" dirty="0" smtClean="0"/>
                        <a:t>  47.2</a:t>
                      </a:r>
                      <a:endParaRPr lang="en-US" sz="1600" dirty="0"/>
                    </a:p>
                  </a:txBody>
                  <a:tcPr/>
                </a:tc>
              </a:tr>
              <a:tr h="299720">
                <a:tc>
                  <a:txBody>
                    <a:bodyPr/>
                    <a:lstStyle/>
                    <a:p>
                      <a:r>
                        <a:rPr lang="en-US" sz="1600" dirty="0" smtClean="0"/>
                        <a:t>Did</a:t>
                      </a:r>
                      <a:r>
                        <a:rPr lang="en-US" sz="1600" baseline="0" dirty="0" smtClean="0"/>
                        <a:t> not meet, reading</a:t>
                      </a:r>
                      <a:endParaRPr lang="en-US" sz="1600" dirty="0"/>
                    </a:p>
                  </a:txBody>
                  <a:tcPr/>
                </a:tc>
                <a:tc>
                  <a:txBody>
                    <a:bodyPr/>
                    <a:lstStyle/>
                    <a:p>
                      <a:r>
                        <a:rPr lang="en-US" sz="1600" dirty="0" smtClean="0"/>
                        <a:t>     87.6</a:t>
                      </a:r>
                      <a:endParaRPr lang="en-US" sz="1600" dirty="0"/>
                    </a:p>
                  </a:txBody>
                  <a:tcPr/>
                </a:tc>
                <a:tc>
                  <a:txBody>
                    <a:bodyPr/>
                    <a:lstStyle/>
                    <a:p>
                      <a:r>
                        <a:rPr lang="en-US" sz="1600" dirty="0" smtClean="0"/>
                        <a:t>    50.4</a:t>
                      </a:r>
                      <a:endParaRPr lang="en-US" sz="1600" dirty="0"/>
                    </a:p>
                  </a:txBody>
                  <a:tcPr/>
                </a:tc>
                <a:tc>
                  <a:txBody>
                    <a:bodyPr/>
                    <a:lstStyle/>
                    <a:p>
                      <a:r>
                        <a:rPr lang="en-US" sz="1600" dirty="0" smtClean="0"/>
                        <a:t>  52.7</a:t>
                      </a:r>
                      <a:endParaRPr lang="en-US" sz="1600" dirty="0"/>
                    </a:p>
                  </a:txBody>
                  <a:tcPr/>
                </a:tc>
              </a:tr>
              <a:tr h="370840">
                <a:tc>
                  <a:txBody>
                    <a:bodyPr/>
                    <a:lstStyle/>
                    <a:p>
                      <a:r>
                        <a:rPr lang="en-US" sz="1600" dirty="0" smtClean="0"/>
                        <a:t>Did not meet,</a:t>
                      </a:r>
                      <a:r>
                        <a:rPr lang="en-US" sz="1600" baseline="0" dirty="0" smtClean="0"/>
                        <a:t> </a:t>
                      </a:r>
                      <a:r>
                        <a:rPr lang="en-US" sz="1600" dirty="0" smtClean="0"/>
                        <a:t>writing</a:t>
                      </a:r>
                      <a:endParaRPr lang="en-US" sz="1600" dirty="0"/>
                    </a:p>
                  </a:txBody>
                  <a:tcPr/>
                </a:tc>
                <a:tc>
                  <a:txBody>
                    <a:bodyPr/>
                    <a:lstStyle/>
                    <a:p>
                      <a:r>
                        <a:rPr lang="en-US" sz="1600" dirty="0" smtClean="0"/>
                        <a:t>    </a:t>
                      </a:r>
                      <a:r>
                        <a:rPr lang="en-US" sz="1600" baseline="0" dirty="0" smtClean="0"/>
                        <a:t> 83.2</a:t>
                      </a:r>
                      <a:endParaRPr lang="en-US" sz="1600" dirty="0"/>
                    </a:p>
                  </a:txBody>
                  <a:tcPr/>
                </a:tc>
                <a:tc>
                  <a:txBody>
                    <a:bodyPr/>
                    <a:lstStyle/>
                    <a:p>
                      <a:r>
                        <a:rPr lang="en-US" sz="1600" dirty="0" smtClean="0"/>
                        <a:t>    46.1</a:t>
                      </a:r>
                      <a:endParaRPr lang="en-US" sz="1600" dirty="0"/>
                    </a:p>
                  </a:txBody>
                  <a:tcPr/>
                </a:tc>
                <a:tc>
                  <a:txBody>
                    <a:bodyPr/>
                    <a:lstStyle/>
                    <a:p>
                      <a:r>
                        <a:rPr lang="en-US" sz="1600" dirty="0" smtClean="0"/>
                        <a:t>  53</a:t>
                      </a:r>
                      <a:endParaRPr lang="en-US" sz="1600"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34</a:t>
            </a:fld>
            <a:endParaRPr lang="en-US" dirty="0"/>
          </a:p>
        </p:txBody>
      </p:sp>
    </p:spTree>
    <p:extLst>
      <p:ext uri="{BB962C8B-B14F-4D97-AF65-F5344CB8AC3E}">
        <p14:creationId xmlns:p14="http://schemas.microsoft.com/office/powerpoint/2010/main" val="12945612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FTIC Student Remediation and Success Rates, Fall 2013 Cohort Tracked for One Year  (N=4276)</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Student Body:</a:t>
            </a:r>
          </a:p>
          <a:p>
            <a:pPr lvl="1"/>
            <a:endParaRPr lang="en-US" dirty="0" smtClean="0"/>
          </a:p>
        </p:txBody>
      </p:sp>
      <p:graphicFrame>
        <p:nvGraphicFramePr>
          <p:cNvPr id="2" name="Table 1"/>
          <p:cNvGraphicFramePr>
            <a:graphicFrameLocks noGrp="1"/>
          </p:cNvGraphicFramePr>
          <p:nvPr>
            <p:extLst/>
          </p:nvPr>
        </p:nvGraphicFramePr>
        <p:xfrm>
          <a:off x="990600" y="2209800"/>
          <a:ext cx="5562600" cy="3784600"/>
        </p:xfrm>
        <a:graphic>
          <a:graphicData uri="http://schemas.openxmlformats.org/drawingml/2006/table">
            <a:tbl>
              <a:tblPr firstRow="1" bandRow="1">
                <a:tableStyleId>{5C22544A-7EE6-4342-B048-85BDC9FD1C3A}</a:tableStyleId>
              </a:tblPr>
              <a:tblGrid>
                <a:gridCol w="2362200"/>
                <a:gridCol w="1143000"/>
                <a:gridCol w="990600"/>
                <a:gridCol w="1066800"/>
              </a:tblGrid>
              <a:tr h="533400">
                <a:tc>
                  <a:txBody>
                    <a:bodyPr/>
                    <a:lstStyle/>
                    <a:p>
                      <a:r>
                        <a:rPr lang="en-US" dirty="0" smtClean="0"/>
                        <a:t>UNT</a:t>
                      </a:r>
                      <a:endParaRPr lang="en-US" dirty="0"/>
                    </a:p>
                  </a:txBody>
                  <a:tcPr/>
                </a:tc>
                <a:tc>
                  <a:txBody>
                    <a:bodyPr/>
                    <a:lstStyle/>
                    <a:p>
                      <a:r>
                        <a:rPr lang="en-US" sz="1200" dirty="0" smtClean="0"/>
                        <a:t>Percent</a:t>
                      </a:r>
                    </a:p>
                    <a:p>
                      <a:r>
                        <a:rPr lang="en-US" sz="1200" dirty="0" smtClean="0"/>
                        <a:t>Enrolled in Remediation</a:t>
                      </a:r>
                      <a:endParaRPr lang="en-US" sz="1200" dirty="0"/>
                    </a:p>
                  </a:txBody>
                  <a:tcPr/>
                </a:tc>
                <a:tc>
                  <a:txBody>
                    <a:bodyPr/>
                    <a:lstStyle/>
                    <a:p>
                      <a:r>
                        <a:rPr lang="en-US" sz="1200" dirty="0" smtClean="0"/>
                        <a:t>Percent  Met TSI or Passed College Course</a:t>
                      </a:r>
                      <a:endParaRPr lang="en-US" sz="1200" dirty="0"/>
                    </a:p>
                  </a:txBody>
                  <a:tcPr/>
                </a:tc>
                <a:tc>
                  <a:txBody>
                    <a:bodyPr/>
                    <a:lstStyle/>
                    <a:p>
                      <a:r>
                        <a:rPr lang="en-US" sz="1200" dirty="0" smtClean="0"/>
                        <a:t>Percent</a:t>
                      </a:r>
                      <a:r>
                        <a:rPr lang="en-US" sz="1200" baseline="0" dirty="0" smtClean="0"/>
                        <a:t> </a:t>
                      </a:r>
                      <a:r>
                        <a:rPr lang="en-US" sz="1200" dirty="0" smtClean="0"/>
                        <a:t>Returned</a:t>
                      </a:r>
                      <a:r>
                        <a:rPr lang="en-US" sz="1200" baseline="0" dirty="0" smtClean="0"/>
                        <a:t> in Fall 2014</a:t>
                      </a:r>
                      <a:endParaRPr lang="en-US" sz="1200" dirty="0"/>
                    </a:p>
                  </a:txBody>
                  <a:tcPr/>
                </a:tc>
              </a:tr>
              <a:tr h="370840">
                <a:tc>
                  <a:txBody>
                    <a:bodyPr/>
                    <a:lstStyle/>
                    <a:p>
                      <a:r>
                        <a:rPr lang="en-US" sz="1600" dirty="0" smtClean="0"/>
                        <a:t>Met entry standard,</a:t>
                      </a:r>
                      <a:r>
                        <a:rPr lang="en-US" sz="1600" baseline="0" dirty="0" smtClean="0"/>
                        <a:t> math</a:t>
                      </a:r>
                      <a:endParaRPr lang="en-US" sz="1600" dirty="0"/>
                    </a:p>
                  </a:txBody>
                  <a:tcPr/>
                </a:tc>
                <a:tc>
                  <a:txBody>
                    <a:bodyPr/>
                    <a:lstStyle/>
                    <a:p>
                      <a:r>
                        <a:rPr lang="en-US" sz="1600" dirty="0" smtClean="0"/>
                        <a:t>     0.2</a:t>
                      </a:r>
                      <a:endParaRPr lang="en-US" sz="1600" dirty="0"/>
                    </a:p>
                  </a:txBody>
                  <a:tcPr/>
                </a:tc>
                <a:tc>
                  <a:txBody>
                    <a:bodyPr/>
                    <a:lstStyle/>
                    <a:p>
                      <a:r>
                        <a:rPr lang="en-US" sz="1600" dirty="0" smtClean="0"/>
                        <a:t>     </a:t>
                      </a:r>
                      <a:r>
                        <a:rPr lang="en-US" sz="1600" dirty="0" err="1" smtClean="0"/>
                        <a:t>na</a:t>
                      </a:r>
                      <a:endParaRPr lang="en-US" sz="1600" dirty="0"/>
                    </a:p>
                  </a:txBody>
                  <a:tcPr/>
                </a:tc>
                <a:tc>
                  <a:txBody>
                    <a:bodyPr/>
                    <a:lstStyle/>
                    <a:p>
                      <a:r>
                        <a:rPr lang="en-US" sz="1600" dirty="0" smtClean="0"/>
                        <a:t>  86.8</a:t>
                      </a:r>
                      <a:endParaRPr lang="en-US" sz="1600" dirty="0"/>
                    </a:p>
                  </a:txBody>
                  <a:tcPr/>
                </a:tc>
              </a:tr>
              <a:tr h="284480">
                <a:tc>
                  <a:txBody>
                    <a:bodyPr/>
                    <a:lstStyle/>
                    <a:p>
                      <a:r>
                        <a:rPr lang="en-US" sz="1600" dirty="0" smtClean="0"/>
                        <a:t>Met entry standard, reading</a:t>
                      </a:r>
                      <a:endParaRPr lang="en-US" sz="1600" dirty="0"/>
                    </a:p>
                  </a:txBody>
                  <a:tcPr/>
                </a:tc>
                <a:tc>
                  <a:txBody>
                    <a:bodyPr/>
                    <a:lstStyle/>
                    <a:p>
                      <a:r>
                        <a:rPr lang="en-US" sz="1600" dirty="0" smtClean="0"/>
                        <a:t>       0</a:t>
                      </a:r>
                      <a:endParaRPr lang="en-US" sz="1600" dirty="0"/>
                    </a:p>
                  </a:txBody>
                  <a:tcPr/>
                </a:tc>
                <a:tc>
                  <a:txBody>
                    <a:bodyPr/>
                    <a:lstStyle/>
                    <a:p>
                      <a:r>
                        <a:rPr lang="en-US" sz="1600" dirty="0" smtClean="0"/>
                        <a:t>     </a:t>
                      </a:r>
                      <a:r>
                        <a:rPr lang="en-US" sz="1600" dirty="0" err="1" smtClean="0"/>
                        <a:t>na</a:t>
                      </a:r>
                      <a:endParaRPr lang="en-US" sz="1600" dirty="0"/>
                    </a:p>
                  </a:txBody>
                  <a:tcPr/>
                </a:tc>
                <a:tc>
                  <a:txBody>
                    <a:bodyPr/>
                    <a:lstStyle/>
                    <a:p>
                      <a:r>
                        <a:rPr lang="en-US" sz="1600" dirty="0" smtClean="0"/>
                        <a:t>  86.8</a:t>
                      </a:r>
                      <a:endParaRPr lang="en-US" sz="1600" dirty="0"/>
                    </a:p>
                  </a:txBody>
                  <a:tcPr/>
                </a:tc>
              </a:tr>
              <a:tr h="284480">
                <a:tc>
                  <a:txBody>
                    <a:bodyPr/>
                    <a:lstStyle/>
                    <a:p>
                      <a:r>
                        <a:rPr lang="en-US" sz="1600" dirty="0" smtClean="0"/>
                        <a:t>Met entry standard, writing</a:t>
                      </a:r>
                      <a:endParaRPr lang="en-US" sz="1600" dirty="0"/>
                    </a:p>
                  </a:txBody>
                  <a:tcPr/>
                </a:tc>
                <a:tc>
                  <a:txBody>
                    <a:bodyPr/>
                    <a:lstStyle/>
                    <a:p>
                      <a:r>
                        <a:rPr lang="en-US" sz="1600" dirty="0" smtClean="0"/>
                        <a:t>       0</a:t>
                      </a:r>
                      <a:endParaRPr lang="en-US" sz="1600" dirty="0"/>
                    </a:p>
                  </a:txBody>
                  <a:tcPr/>
                </a:tc>
                <a:tc>
                  <a:txBody>
                    <a:bodyPr/>
                    <a:lstStyle/>
                    <a:p>
                      <a:r>
                        <a:rPr lang="en-US" sz="1600" dirty="0" smtClean="0"/>
                        <a:t>     </a:t>
                      </a:r>
                      <a:r>
                        <a:rPr lang="en-US" sz="1600" dirty="0" err="1" smtClean="0"/>
                        <a:t>na</a:t>
                      </a:r>
                      <a:endParaRPr lang="en-US" sz="1600" dirty="0"/>
                    </a:p>
                  </a:txBody>
                  <a:tcPr/>
                </a:tc>
                <a:tc>
                  <a:txBody>
                    <a:bodyPr/>
                    <a:lstStyle/>
                    <a:p>
                      <a:r>
                        <a:rPr lang="en-US" sz="1600" dirty="0" smtClean="0"/>
                        <a:t>  87</a:t>
                      </a:r>
                      <a:endParaRPr lang="en-US" sz="1600" dirty="0"/>
                    </a:p>
                  </a:txBody>
                  <a:tcPr/>
                </a:tc>
              </a:tr>
              <a:tr h="299720">
                <a:tc>
                  <a:txBody>
                    <a:bodyPr/>
                    <a:lstStyle/>
                    <a:p>
                      <a:r>
                        <a:rPr lang="en-US" sz="1600" dirty="0" smtClean="0"/>
                        <a:t>Did not meet, math</a:t>
                      </a:r>
                      <a:endParaRPr lang="en-US" sz="1600" dirty="0"/>
                    </a:p>
                  </a:txBody>
                  <a:tcPr/>
                </a:tc>
                <a:tc>
                  <a:txBody>
                    <a:bodyPr/>
                    <a:lstStyle/>
                    <a:p>
                      <a:r>
                        <a:rPr lang="en-US" sz="1600" dirty="0" smtClean="0"/>
                        <a:t>     94.1</a:t>
                      </a:r>
                      <a:endParaRPr lang="en-US" sz="1600" dirty="0"/>
                    </a:p>
                  </a:txBody>
                  <a:tcPr/>
                </a:tc>
                <a:tc>
                  <a:txBody>
                    <a:bodyPr/>
                    <a:lstStyle/>
                    <a:p>
                      <a:r>
                        <a:rPr lang="en-US" sz="1600" dirty="0" smtClean="0"/>
                        <a:t>   70.6</a:t>
                      </a:r>
                      <a:endParaRPr lang="en-US" sz="1600" dirty="0"/>
                    </a:p>
                  </a:txBody>
                  <a:tcPr/>
                </a:tc>
                <a:tc>
                  <a:txBody>
                    <a:bodyPr/>
                    <a:lstStyle/>
                    <a:p>
                      <a:r>
                        <a:rPr lang="en-US" sz="1600" dirty="0" smtClean="0"/>
                        <a:t>  83.3</a:t>
                      </a:r>
                      <a:endParaRPr lang="en-US" sz="1600" dirty="0"/>
                    </a:p>
                  </a:txBody>
                  <a:tcPr/>
                </a:tc>
              </a:tr>
              <a:tr h="299720">
                <a:tc>
                  <a:txBody>
                    <a:bodyPr/>
                    <a:lstStyle/>
                    <a:p>
                      <a:r>
                        <a:rPr lang="en-US" sz="1600" dirty="0" smtClean="0"/>
                        <a:t>Did</a:t>
                      </a:r>
                      <a:r>
                        <a:rPr lang="en-US" sz="1600" baseline="0" dirty="0" smtClean="0"/>
                        <a:t> not meet, reading</a:t>
                      </a:r>
                      <a:endParaRPr lang="en-US" sz="1600" dirty="0"/>
                    </a:p>
                  </a:txBody>
                  <a:tcPr/>
                </a:tc>
                <a:tc>
                  <a:txBody>
                    <a:bodyPr/>
                    <a:lstStyle/>
                    <a:p>
                      <a:r>
                        <a:rPr lang="en-US" sz="1600" dirty="0" smtClean="0"/>
                        <a:t>       0</a:t>
                      </a:r>
                      <a:endParaRPr lang="en-US" sz="1600" dirty="0"/>
                    </a:p>
                  </a:txBody>
                  <a:tcPr/>
                </a:tc>
                <a:tc>
                  <a:txBody>
                    <a:bodyPr/>
                    <a:lstStyle/>
                    <a:p>
                      <a:r>
                        <a:rPr lang="en-US" sz="1600" dirty="0" smtClean="0"/>
                        <a:t>   89.2</a:t>
                      </a:r>
                      <a:endParaRPr lang="en-US" sz="1600" dirty="0"/>
                    </a:p>
                  </a:txBody>
                  <a:tcPr/>
                </a:tc>
                <a:tc>
                  <a:txBody>
                    <a:bodyPr/>
                    <a:lstStyle/>
                    <a:p>
                      <a:r>
                        <a:rPr lang="en-US" sz="1600" dirty="0" smtClean="0"/>
                        <a:t>  81.7</a:t>
                      </a:r>
                      <a:endParaRPr lang="en-US" sz="1600" dirty="0"/>
                    </a:p>
                  </a:txBody>
                  <a:tcPr/>
                </a:tc>
              </a:tr>
              <a:tr h="370840">
                <a:tc>
                  <a:txBody>
                    <a:bodyPr/>
                    <a:lstStyle/>
                    <a:p>
                      <a:r>
                        <a:rPr lang="en-US" sz="1600" dirty="0" smtClean="0"/>
                        <a:t>Did not meet,</a:t>
                      </a:r>
                      <a:r>
                        <a:rPr lang="en-US" sz="1600" baseline="0" dirty="0" smtClean="0"/>
                        <a:t> </a:t>
                      </a:r>
                      <a:r>
                        <a:rPr lang="en-US" sz="1600" dirty="0" smtClean="0"/>
                        <a:t>writing</a:t>
                      </a:r>
                      <a:endParaRPr lang="en-US" sz="1600" dirty="0"/>
                    </a:p>
                  </a:txBody>
                  <a:tcPr/>
                </a:tc>
                <a:tc>
                  <a:txBody>
                    <a:bodyPr/>
                    <a:lstStyle/>
                    <a:p>
                      <a:r>
                        <a:rPr lang="en-US" sz="1600" dirty="0" smtClean="0"/>
                        <a:t>     </a:t>
                      </a:r>
                      <a:r>
                        <a:rPr lang="en-US" sz="1600" baseline="0" dirty="0" smtClean="0"/>
                        <a:t>  0.7</a:t>
                      </a:r>
                      <a:endParaRPr lang="en-US" sz="1600" dirty="0"/>
                    </a:p>
                  </a:txBody>
                  <a:tcPr/>
                </a:tc>
                <a:tc>
                  <a:txBody>
                    <a:bodyPr/>
                    <a:lstStyle/>
                    <a:p>
                      <a:r>
                        <a:rPr lang="en-US" sz="1600" dirty="0" smtClean="0"/>
                        <a:t>   76.2</a:t>
                      </a:r>
                      <a:endParaRPr lang="en-US" sz="1600" dirty="0"/>
                    </a:p>
                  </a:txBody>
                  <a:tcPr/>
                </a:tc>
                <a:tc>
                  <a:txBody>
                    <a:bodyPr/>
                    <a:lstStyle/>
                    <a:p>
                      <a:r>
                        <a:rPr lang="en-US" sz="1600" dirty="0" smtClean="0"/>
                        <a:t>  77.5</a:t>
                      </a:r>
                      <a:endParaRPr lang="en-US" sz="1600"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35</a:t>
            </a:fld>
            <a:endParaRPr lang="en-US" dirty="0"/>
          </a:p>
        </p:txBody>
      </p:sp>
    </p:spTree>
    <p:extLst>
      <p:ext uri="{BB962C8B-B14F-4D97-AF65-F5344CB8AC3E}">
        <p14:creationId xmlns:p14="http://schemas.microsoft.com/office/powerpoint/2010/main" val="26020016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440" y="1447800"/>
            <a:ext cx="2712590" cy="3124200"/>
          </a:xfrm>
        </p:spPr>
        <p:txBody>
          <a:bodyPr/>
          <a:lstStyle/>
          <a:p>
            <a:pPr lvl="2" algn="l" defTabSz="457200" rtl="0">
              <a:spcBef>
                <a:spcPct val="0"/>
              </a:spcBef>
            </a:pPr>
            <a:r>
              <a:rPr lang="en-US" sz="3200" dirty="0" smtClean="0">
                <a:solidFill>
                  <a:schemeClr val="bg1"/>
                </a:solidFill>
              </a:rPr>
              <a:t>What about  performance </a:t>
            </a:r>
            <a:r>
              <a:rPr lang="en-US" sz="3200" dirty="0">
                <a:solidFill>
                  <a:schemeClr val="bg1"/>
                </a:solidFill>
              </a:rPr>
              <a:t>of </a:t>
            </a:r>
            <a:r>
              <a:rPr lang="en-US" sz="3200" dirty="0" smtClean="0">
                <a:solidFill>
                  <a:schemeClr val="bg1"/>
                </a:solidFill>
              </a:rPr>
              <a:t>students who transfer?</a:t>
            </a:r>
            <a:r>
              <a:rPr lang="en-US" sz="3200" dirty="0">
                <a:solidFill>
                  <a:schemeClr val="bg1"/>
                </a:solidFill>
              </a:rPr>
              <a:t/>
            </a:r>
            <a:br>
              <a:rPr lang="en-US" sz="3200" dirty="0">
                <a:solidFill>
                  <a:schemeClr val="bg1"/>
                </a:solidFill>
              </a:rPr>
            </a:b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36</a:t>
            </a:fld>
            <a:endParaRPr lang="en-US" dirty="0"/>
          </a:p>
        </p:txBody>
      </p:sp>
      <p:sp>
        <p:nvSpPr>
          <p:cNvPr id="6" name="TextBox 5"/>
          <p:cNvSpPr txBox="1"/>
          <p:nvPr/>
        </p:nvSpPr>
        <p:spPr>
          <a:xfrm>
            <a:off x="0" y="6488668"/>
            <a:ext cx="9144000" cy="369332"/>
          </a:xfrm>
          <a:prstGeom prst="rect">
            <a:avLst/>
          </a:prstGeom>
          <a:noFill/>
        </p:spPr>
        <p:txBody>
          <a:bodyPr wrap="square" rtlCol="0">
            <a:spAutoFit/>
          </a:bodyPr>
          <a:lstStyle/>
          <a:p>
            <a:pPr algn="ctr"/>
            <a:r>
              <a:rPr lang="en-US" u="sng" dirty="0" smtClean="0">
                <a:solidFill>
                  <a:schemeClr val="tx1">
                    <a:lumMod val="50000"/>
                    <a:lumOff val="50000"/>
                  </a:schemeClr>
                </a:solidFill>
                <a:latin typeface="Bookman Old Style" pitchFamily="18" charset="0"/>
              </a:rPr>
              <a:t>http://untavatar.org</a:t>
            </a:r>
            <a:endParaRPr lang="en-US" u="sng" dirty="0">
              <a:solidFill>
                <a:schemeClr val="tx1">
                  <a:lumMod val="50000"/>
                  <a:lumOff val="50000"/>
                </a:schemeClr>
              </a:solidFill>
              <a:latin typeface="Bookman Old Style" pitchFamily="18" charset="0"/>
            </a:endParaRPr>
          </a:p>
        </p:txBody>
      </p:sp>
      <p:pic>
        <p:nvPicPr>
          <p:cNvPr id="4098" name="Picture 2" descr="University Se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50893" y="2209800"/>
            <a:ext cx="3850132" cy="2893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80717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smtClean="0"/>
              <a:t>Richland College Students: Where Did They Transfer from Fall 2013 to 2014?</a:t>
            </a:r>
            <a:endParaRPr lang="en-US"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nvPr>
        </p:nvGraphicFramePr>
        <p:xfrm>
          <a:off x="1447800" y="2362200"/>
          <a:ext cx="5943600" cy="2271772"/>
        </p:xfrm>
        <a:graphic>
          <a:graphicData uri="http://schemas.openxmlformats.org/drawingml/2006/table">
            <a:tbl>
              <a:tblPr firstRow="1" bandRow="1">
                <a:tableStyleId>{5C22544A-7EE6-4342-B048-85BDC9FD1C3A}</a:tableStyleId>
              </a:tblPr>
              <a:tblGrid>
                <a:gridCol w="2497869"/>
                <a:gridCol w="1137508"/>
                <a:gridCol w="1137508"/>
                <a:gridCol w="1170715"/>
              </a:tblGrid>
              <a:tr h="542720">
                <a:tc>
                  <a:txBody>
                    <a:bodyPr/>
                    <a:lstStyle/>
                    <a:p>
                      <a:r>
                        <a:rPr lang="en-US" dirty="0" smtClean="0"/>
                        <a:t>Status of</a:t>
                      </a:r>
                      <a:r>
                        <a:rPr lang="en-US" baseline="0" dirty="0" smtClean="0"/>
                        <a:t> Academic Program Students</a:t>
                      </a:r>
                    </a:p>
                    <a:p>
                      <a:endParaRPr lang="en-US" dirty="0"/>
                    </a:p>
                  </a:txBody>
                  <a:tcPr/>
                </a:tc>
                <a:tc>
                  <a:txBody>
                    <a:bodyPr/>
                    <a:lstStyle/>
                    <a:p>
                      <a:r>
                        <a:rPr lang="en-US" dirty="0" smtClean="0"/>
                        <a:t>Percent Still here</a:t>
                      </a:r>
                      <a:endParaRPr lang="en-US" dirty="0"/>
                    </a:p>
                  </a:txBody>
                  <a:tcPr/>
                </a:tc>
                <a:tc>
                  <a:txBody>
                    <a:bodyPr/>
                    <a:lstStyle/>
                    <a:p>
                      <a:r>
                        <a:rPr lang="en-US" dirty="0" smtClean="0"/>
                        <a:t>Percent at other 2-year</a:t>
                      </a:r>
                      <a:endParaRPr lang="en-US" dirty="0"/>
                    </a:p>
                  </a:txBody>
                  <a:tcPr/>
                </a:tc>
                <a:tc>
                  <a:txBody>
                    <a:bodyPr/>
                    <a:lstStyle/>
                    <a:p>
                      <a:r>
                        <a:rPr lang="en-US" dirty="0" err="1" smtClean="0"/>
                        <a:t>Percentat</a:t>
                      </a:r>
                      <a:r>
                        <a:rPr lang="en-US" dirty="0" smtClean="0"/>
                        <a:t> 4-year*</a:t>
                      </a:r>
                      <a:endParaRPr lang="en-US" dirty="0"/>
                    </a:p>
                  </a:txBody>
                  <a:tcPr/>
                </a:tc>
              </a:tr>
              <a:tr h="442972">
                <a:tc>
                  <a:txBody>
                    <a:bodyPr/>
                    <a:lstStyle/>
                    <a:p>
                      <a:r>
                        <a:rPr lang="en-US" dirty="0" smtClean="0"/>
                        <a:t>Richland Graduates </a:t>
                      </a:r>
                      <a:endParaRPr lang="en-US" dirty="0"/>
                    </a:p>
                  </a:txBody>
                  <a:tcPr/>
                </a:tc>
                <a:tc>
                  <a:txBody>
                    <a:bodyPr/>
                    <a:lstStyle/>
                    <a:p>
                      <a:pPr algn="ctr"/>
                      <a:r>
                        <a:rPr lang="en-US" dirty="0" smtClean="0"/>
                        <a:t>17.9</a:t>
                      </a:r>
                      <a:endParaRPr lang="en-US" dirty="0"/>
                    </a:p>
                  </a:txBody>
                  <a:tcPr/>
                </a:tc>
                <a:tc>
                  <a:txBody>
                    <a:bodyPr/>
                    <a:lstStyle/>
                    <a:p>
                      <a:pPr algn="ctr"/>
                      <a:r>
                        <a:rPr lang="en-US" dirty="0" smtClean="0"/>
                        <a:t>4.7</a:t>
                      </a:r>
                      <a:endParaRPr lang="en-US" dirty="0"/>
                    </a:p>
                  </a:txBody>
                  <a:tcPr/>
                </a:tc>
                <a:tc>
                  <a:txBody>
                    <a:bodyPr/>
                    <a:lstStyle/>
                    <a:p>
                      <a:pPr algn="ctr"/>
                      <a:r>
                        <a:rPr lang="en-US" dirty="0" smtClean="0"/>
                        <a:t>41.5</a:t>
                      </a:r>
                      <a:endParaRPr lang="en-US" dirty="0"/>
                    </a:p>
                  </a:txBody>
                  <a:tcPr/>
                </a:tc>
              </a:tr>
              <a:tr h="457200">
                <a:tc>
                  <a:txBody>
                    <a:bodyPr/>
                    <a:lstStyle/>
                    <a:p>
                      <a:r>
                        <a:rPr lang="en-US" dirty="0" smtClean="0"/>
                        <a:t>Non-graduates</a:t>
                      </a:r>
                      <a:endParaRPr lang="en-US" dirty="0"/>
                    </a:p>
                  </a:txBody>
                  <a:tcPr/>
                </a:tc>
                <a:tc>
                  <a:txBody>
                    <a:bodyPr/>
                    <a:lstStyle/>
                    <a:p>
                      <a:pPr algn="ctr"/>
                      <a:r>
                        <a:rPr lang="en-US" dirty="0" smtClean="0"/>
                        <a:t>39.6</a:t>
                      </a:r>
                      <a:endParaRPr lang="en-US" dirty="0"/>
                    </a:p>
                  </a:txBody>
                  <a:tcPr/>
                </a:tc>
                <a:tc>
                  <a:txBody>
                    <a:bodyPr/>
                    <a:lstStyle/>
                    <a:p>
                      <a:pPr algn="ctr"/>
                      <a:r>
                        <a:rPr lang="en-US" dirty="0" smtClean="0"/>
                        <a:t>7.4</a:t>
                      </a:r>
                      <a:endParaRPr lang="en-US" dirty="0"/>
                    </a:p>
                  </a:txBody>
                  <a:tcPr/>
                </a:tc>
                <a:tc>
                  <a:txBody>
                    <a:bodyPr/>
                    <a:lstStyle/>
                    <a:p>
                      <a:pPr algn="ctr"/>
                      <a:r>
                        <a:rPr lang="en-US" dirty="0" smtClean="0"/>
                        <a:t>10.3</a:t>
                      </a:r>
                      <a:endParaRPr lang="en-US" dirty="0"/>
                    </a:p>
                  </a:txBody>
                  <a:tcPr/>
                </a:tc>
              </a:tr>
              <a:tr h="457200">
                <a:tc>
                  <a:txBody>
                    <a:bodyPr/>
                    <a:lstStyle/>
                    <a:p>
                      <a:r>
                        <a:rPr lang="en-US" dirty="0" smtClean="0"/>
                        <a:t>Core</a:t>
                      </a:r>
                      <a:r>
                        <a:rPr lang="en-US" baseline="0" dirty="0" smtClean="0"/>
                        <a:t> completers</a:t>
                      </a:r>
                      <a:endParaRPr lang="en-US" dirty="0"/>
                    </a:p>
                  </a:txBody>
                  <a:tcPr/>
                </a:tc>
                <a:tc>
                  <a:txBody>
                    <a:bodyPr/>
                    <a:lstStyle/>
                    <a:p>
                      <a:pPr algn="ctr"/>
                      <a:r>
                        <a:rPr lang="en-US" dirty="0" smtClean="0"/>
                        <a:t>27.5</a:t>
                      </a:r>
                      <a:endParaRPr lang="en-US" dirty="0"/>
                    </a:p>
                  </a:txBody>
                  <a:tcPr/>
                </a:tc>
                <a:tc>
                  <a:txBody>
                    <a:bodyPr/>
                    <a:lstStyle/>
                    <a:p>
                      <a:pPr algn="ctr"/>
                      <a:r>
                        <a:rPr lang="en-US" dirty="0" smtClean="0"/>
                        <a:t>9.6</a:t>
                      </a:r>
                      <a:endParaRPr lang="en-US" dirty="0"/>
                    </a:p>
                  </a:txBody>
                  <a:tcPr/>
                </a:tc>
                <a:tc>
                  <a:txBody>
                    <a:bodyPr/>
                    <a:lstStyle/>
                    <a:p>
                      <a:pPr algn="ctr"/>
                      <a:r>
                        <a:rPr lang="en-US" dirty="0" smtClean="0"/>
                        <a:t>30.8</a:t>
                      </a:r>
                      <a:endParaRPr lang="en-US" dirty="0"/>
                    </a:p>
                  </a:txBody>
                  <a:tcPr/>
                </a:tc>
              </a:tr>
            </a:tbl>
          </a:graphicData>
        </a:graphic>
      </p:graphicFrame>
      <p:sp>
        <p:nvSpPr>
          <p:cNvPr id="5" name="TextBox 4"/>
          <p:cNvSpPr txBox="1"/>
          <p:nvPr/>
        </p:nvSpPr>
        <p:spPr>
          <a:xfrm>
            <a:off x="1371600" y="4648200"/>
            <a:ext cx="5943600" cy="1569660"/>
          </a:xfrm>
          <a:prstGeom prst="rect">
            <a:avLst/>
          </a:prstGeom>
          <a:noFill/>
        </p:spPr>
        <p:txBody>
          <a:bodyPr wrap="square" rtlCol="0">
            <a:spAutoFit/>
          </a:bodyPr>
          <a:lstStyle/>
          <a:p>
            <a:r>
              <a:rPr lang="en-US" sz="1600" dirty="0" smtClean="0">
                <a:solidFill>
                  <a:srgbClr val="FF0000"/>
                </a:solidFill>
              </a:rPr>
              <a:t>*Most likely institutions of transfer:</a:t>
            </a:r>
          </a:p>
          <a:p>
            <a:r>
              <a:rPr lang="en-US" sz="1600" dirty="0" smtClean="0">
                <a:solidFill>
                  <a:srgbClr val="FF0000"/>
                </a:solidFill>
              </a:rPr>
              <a:t>University of Texas at Dallas (315, F 2013)</a:t>
            </a:r>
          </a:p>
          <a:p>
            <a:r>
              <a:rPr lang="en-US" sz="1600" dirty="0" smtClean="0">
                <a:solidFill>
                  <a:srgbClr val="FF0000"/>
                </a:solidFill>
              </a:rPr>
              <a:t>University of North Texas (128)</a:t>
            </a:r>
          </a:p>
          <a:p>
            <a:r>
              <a:rPr lang="en-US" sz="1600" dirty="0" smtClean="0">
                <a:solidFill>
                  <a:srgbClr val="FF0000"/>
                </a:solidFill>
              </a:rPr>
              <a:t>University of Texas at Arlington (103)</a:t>
            </a:r>
          </a:p>
          <a:p>
            <a:r>
              <a:rPr lang="en-US" sz="1600" dirty="0" smtClean="0">
                <a:solidFill>
                  <a:srgbClr val="FF0000"/>
                </a:solidFill>
              </a:rPr>
              <a:t>Texas A&amp;M Commerce (41)</a:t>
            </a:r>
          </a:p>
          <a:p>
            <a:r>
              <a:rPr lang="en-US" sz="1600" dirty="0" smtClean="0">
                <a:solidFill>
                  <a:srgbClr val="FF0000"/>
                </a:solidFill>
              </a:rPr>
              <a:t>Texas Woman’s University (36)</a:t>
            </a:r>
            <a:endParaRPr lang="en-US" sz="1600" dirty="0">
              <a:solidFill>
                <a:srgbClr val="FF0000"/>
              </a:solidFill>
            </a:endParaRPr>
          </a:p>
        </p:txBody>
      </p:sp>
      <p:sp>
        <p:nvSpPr>
          <p:cNvPr id="6" name="Slide Number Placeholder 5"/>
          <p:cNvSpPr>
            <a:spLocks noGrp="1"/>
          </p:cNvSpPr>
          <p:nvPr>
            <p:ph type="sldNum" sz="quarter" idx="12"/>
          </p:nvPr>
        </p:nvSpPr>
        <p:spPr/>
        <p:txBody>
          <a:bodyPr/>
          <a:lstStyle/>
          <a:p>
            <a:fld id="{A79836AA-2E5C-4B78-BCFE-529AC8470618}" type="slidenum">
              <a:rPr lang="en-US" smtClean="0"/>
              <a:pPr/>
              <a:t>37</a:t>
            </a:fld>
            <a:endParaRPr lang="en-US" dirty="0"/>
          </a:p>
        </p:txBody>
      </p:sp>
    </p:spTree>
    <p:extLst>
      <p:ext uri="{BB962C8B-B14F-4D97-AF65-F5344CB8AC3E}">
        <p14:creationId xmlns:p14="http://schemas.microsoft.com/office/powerpoint/2010/main" val="268438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r>
              <a:rPr lang="en-US" sz="2400" b="1" dirty="0" smtClean="0"/>
              <a:t>First Year Grade Point Average of Richland College Transfers to UNT, </a:t>
            </a:r>
            <a:br>
              <a:rPr lang="en-US" sz="2400" b="1" dirty="0" smtClean="0"/>
            </a:br>
            <a:r>
              <a:rPr lang="en-US" sz="2400" b="1" dirty="0" smtClean="0"/>
              <a:t>Fall 2013</a:t>
            </a:r>
            <a:endParaRPr lang="en-US" sz="2400" b="1" dirty="0"/>
          </a:p>
        </p:txBody>
      </p:sp>
      <p:sp>
        <p:nvSpPr>
          <p:cNvPr id="3" name="Content Placeholder 2"/>
          <p:cNvSpPr>
            <a:spLocks noGrp="1"/>
          </p:cNvSpPr>
          <p:nvPr>
            <p:ph idx="1"/>
          </p:nvPr>
        </p:nvSpPr>
        <p:spPr/>
        <p:txBody>
          <a:bodyPr/>
          <a:lstStyle/>
          <a:p>
            <a:pPr lvl="1">
              <a:buFont typeface="Arial" pitchFamily="34" charset="0"/>
              <a:buChar char="•"/>
            </a:pPr>
            <a:r>
              <a:rPr lang="en-US" dirty="0" smtClean="0"/>
              <a:t>Other Descriptors of Student Body in Percentages:</a:t>
            </a:r>
          </a:p>
          <a:p>
            <a:pPr lvl="1"/>
            <a:endParaRPr lang="en-US" dirty="0" smtClean="0"/>
          </a:p>
        </p:txBody>
      </p:sp>
      <p:graphicFrame>
        <p:nvGraphicFramePr>
          <p:cNvPr id="2" name="Table 1"/>
          <p:cNvGraphicFramePr>
            <a:graphicFrameLocks noGrp="1"/>
          </p:cNvGraphicFramePr>
          <p:nvPr>
            <p:extLst/>
          </p:nvPr>
        </p:nvGraphicFramePr>
        <p:xfrm>
          <a:off x="852459" y="2362200"/>
          <a:ext cx="7439359" cy="3143975"/>
        </p:xfrm>
        <a:graphic>
          <a:graphicData uri="http://schemas.openxmlformats.org/drawingml/2006/table">
            <a:tbl>
              <a:tblPr firstRow="1" bandRow="1">
                <a:tableStyleId>{5C22544A-7EE6-4342-B048-85BDC9FD1C3A}</a:tableStyleId>
              </a:tblPr>
              <a:tblGrid>
                <a:gridCol w="1952959"/>
                <a:gridCol w="609600"/>
                <a:gridCol w="685800"/>
                <a:gridCol w="685800"/>
                <a:gridCol w="762000"/>
                <a:gridCol w="685800"/>
                <a:gridCol w="762000"/>
                <a:gridCol w="1295400"/>
              </a:tblGrid>
              <a:tr h="990599">
                <a:tc>
                  <a:txBody>
                    <a:bodyPr/>
                    <a:lstStyle/>
                    <a:p>
                      <a:r>
                        <a:rPr lang="en-US" dirty="0" smtClean="0"/>
                        <a:t>Student Characteristics</a:t>
                      </a:r>
                      <a:endParaRPr lang="en-US" dirty="0"/>
                    </a:p>
                  </a:txBody>
                  <a:tcPr/>
                </a:tc>
                <a:tc>
                  <a:txBody>
                    <a:bodyPr/>
                    <a:lstStyle/>
                    <a:p>
                      <a:r>
                        <a:rPr lang="en-US" dirty="0" smtClean="0"/>
                        <a:t>N</a:t>
                      </a:r>
                      <a:endParaRPr lang="en-US" dirty="0"/>
                    </a:p>
                  </a:txBody>
                  <a:tcPr/>
                </a:tc>
                <a:tc>
                  <a:txBody>
                    <a:bodyPr/>
                    <a:lstStyle/>
                    <a:p>
                      <a:r>
                        <a:rPr lang="en-US" dirty="0" smtClean="0"/>
                        <a:t>&lt;2.0</a:t>
                      </a:r>
                      <a:endParaRPr lang="en-US" dirty="0"/>
                    </a:p>
                  </a:txBody>
                  <a:tcPr/>
                </a:tc>
                <a:tc>
                  <a:txBody>
                    <a:bodyPr/>
                    <a:lstStyle/>
                    <a:p>
                      <a:r>
                        <a:rPr lang="en-US" dirty="0" smtClean="0"/>
                        <a:t>2.0-2.49</a:t>
                      </a:r>
                      <a:endParaRPr lang="en-US" dirty="0"/>
                    </a:p>
                  </a:txBody>
                  <a:tcPr/>
                </a:tc>
                <a:tc>
                  <a:txBody>
                    <a:bodyPr/>
                    <a:lstStyle/>
                    <a:p>
                      <a:r>
                        <a:rPr lang="en-US" dirty="0" smtClean="0"/>
                        <a:t>2.5-2.99</a:t>
                      </a:r>
                      <a:endParaRPr lang="en-US" dirty="0"/>
                    </a:p>
                  </a:txBody>
                  <a:tcPr/>
                </a:tc>
                <a:tc>
                  <a:txBody>
                    <a:bodyPr/>
                    <a:lstStyle/>
                    <a:p>
                      <a:r>
                        <a:rPr lang="en-US" dirty="0" smtClean="0"/>
                        <a:t>3.0- 3.49</a:t>
                      </a:r>
                      <a:endParaRPr lang="en-US" dirty="0"/>
                    </a:p>
                  </a:txBody>
                  <a:tcPr/>
                </a:tc>
                <a:tc>
                  <a:txBody>
                    <a:bodyPr/>
                    <a:lstStyle/>
                    <a:p>
                      <a:r>
                        <a:rPr lang="en-US" dirty="0" smtClean="0"/>
                        <a:t>&gt;3.5</a:t>
                      </a:r>
                      <a:endParaRPr lang="en-US" dirty="0"/>
                    </a:p>
                  </a:txBody>
                  <a:tcPr/>
                </a:tc>
                <a:tc>
                  <a:txBody>
                    <a:bodyPr/>
                    <a:lstStyle/>
                    <a:p>
                      <a:r>
                        <a:rPr lang="en-US" dirty="0" smtClean="0"/>
                        <a:t>Unknown</a:t>
                      </a:r>
                      <a:endParaRPr lang="en-US" dirty="0"/>
                    </a:p>
                  </a:txBody>
                  <a:tcPr/>
                </a:tc>
              </a:tr>
              <a:tr h="374068">
                <a:tc>
                  <a:txBody>
                    <a:bodyPr/>
                    <a:lstStyle/>
                    <a:p>
                      <a:r>
                        <a:rPr lang="en-US" dirty="0" smtClean="0"/>
                        <a:t>Took Developmental Education</a:t>
                      </a:r>
                      <a:endParaRPr lang="en-US" dirty="0"/>
                    </a:p>
                  </a:txBody>
                  <a:tcPr/>
                </a:tc>
                <a:tc>
                  <a:txBody>
                    <a:bodyPr/>
                    <a:lstStyle/>
                    <a:p>
                      <a:r>
                        <a:rPr lang="en-US" dirty="0" smtClean="0"/>
                        <a:t> 79</a:t>
                      </a:r>
                      <a:endParaRPr lang="en-US" dirty="0"/>
                    </a:p>
                  </a:txBody>
                  <a:tcPr/>
                </a:tc>
                <a:tc>
                  <a:txBody>
                    <a:bodyPr/>
                    <a:lstStyle/>
                    <a:p>
                      <a:r>
                        <a:rPr lang="en-US" dirty="0" smtClean="0"/>
                        <a:t>   32</a:t>
                      </a:r>
                      <a:endParaRPr lang="en-US" dirty="0"/>
                    </a:p>
                  </a:txBody>
                  <a:tcPr/>
                </a:tc>
                <a:tc>
                  <a:txBody>
                    <a:bodyPr/>
                    <a:lstStyle/>
                    <a:p>
                      <a:pPr algn="ctr"/>
                      <a:r>
                        <a:rPr lang="en-US" dirty="0" smtClean="0"/>
                        <a:t>15</a:t>
                      </a:r>
                      <a:endParaRPr lang="en-US" dirty="0"/>
                    </a:p>
                  </a:txBody>
                  <a:tcPr/>
                </a:tc>
                <a:tc>
                  <a:txBody>
                    <a:bodyPr/>
                    <a:lstStyle/>
                    <a:p>
                      <a:pPr algn="ctr"/>
                      <a:r>
                        <a:rPr lang="en-US" dirty="0" smtClean="0"/>
                        <a:t>11</a:t>
                      </a:r>
                      <a:endParaRPr lang="en-US" dirty="0"/>
                    </a:p>
                  </a:txBody>
                  <a:tcPr/>
                </a:tc>
                <a:tc>
                  <a:txBody>
                    <a:bodyPr/>
                    <a:lstStyle/>
                    <a:p>
                      <a:r>
                        <a:rPr lang="en-US" dirty="0" smtClean="0"/>
                        <a:t>  17   </a:t>
                      </a:r>
                      <a:endParaRPr lang="en-US" dirty="0"/>
                    </a:p>
                  </a:txBody>
                  <a:tcPr/>
                </a:tc>
                <a:tc>
                  <a:txBody>
                    <a:bodyPr/>
                    <a:lstStyle/>
                    <a:p>
                      <a:r>
                        <a:rPr lang="en-US" dirty="0" smtClean="0"/>
                        <a:t>  12</a:t>
                      </a:r>
                      <a:endParaRPr lang="en-US" dirty="0"/>
                    </a:p>
                  </a:txBody>
                  <a:tcPr/>
                </a:tc>
                <a:tc>
                  <a:txBody>
                    <a:bodyPr/>
                    <a:lstStyle/>
                    <a:p>
                      <a:r>
                        <a:rPr lang="en-US" dirty="0" smtClean="0"/>
                        <a:t>   1</a:t>
                      </a:r>
                      <a:endParaRPr lang="en-US" dirty="0"/>
                    </a:p>
                  </a:txBody>
                  <a:tcPr/>
                </a:tc>
              </a:tr>
              <a:tr h="619488">
                <a:tc>
                  <a:txBody>
                    <a:bodyPr/>
                    <a:lstStyle/>
                    <a:p>
                      <a:r>
                        <a:rPr lang="en-US" dirty="0" smtClean="0"/>
                        <a:t>No DE</a:t>
                      </a:r>
                      <a:endParaRPr lang="en-US" dirty="0"/>
                    </a:p>
                  </a:txBody>
                  <a:tcPr/>
                </a:tc>
                <a:tc>
                  <a:txBody>
                    <a:bodyPr/>
                    <a:lstStyle/>
                    <a:p>
                      <a:r>
                        <a:rPr lang="en-US" dirty="0" smtClean="0"/>
                        <a:t> 49</a:t>
                      </a:r>
                      <a:endParaRPr lang="en-US" dirty="0"/>
                    </a:p>
                  </a:txBody>
                  <a:tcPr/>
                </a:tc>
                <a:tc>
                  <a:txBody>
                    <a:bodyPr/>
                    <a:lstStyle/>
                    <a:p>
                      <a:r>
                        <a:rPr lang="en-US" dirty="0" smtClean="0"/>
                        <a:t>  16</a:t>
                      </a:r>
                      <a:endParaRPr lang="en-US" dirty="0"/>
                    </a:p>
                  </a:txBody>
                  <a:tcPr/>
                </a:tc>
                <a:tc>
                  <a:txBody>
                    <a:bodyPr/>
                    <a:lstStyle/>
                    <a:p>
                      <a:pPr algn="ctr"/>
                      <a:r>
                        <a:rPr lang="en-US" dirty="0" smtClean="0"/>
                        <a:t>9</a:t>
                      </a:r>
                      <a:endParaRPr lang="en-US" dirty="0"/>
                    </a:p>
                  </a:txBody>
                  <a:tcPr/>
                </a:tc>
                <a:tc>
                  <a:txBody>
                    <a:bodyPr/>
                    <a:lstStyle/>
                    <a:p>
                      <a:pPr algn="ctr"/>
                      <a:r>
                        <a:rPr lang="en-US" dirty="0" smtClean="0"/>
                        <a:t>4</a:t>
                      </a:r>
                      <a:endParaRPr lang="en-US" dirty="0"/>
                    </a:p>
                  </a:txBody>
                  <a:tcPr/>
                </a:tc>
                <a:tc>
                  <a:txBody>
                    <a:bodyPr/>
                    <a:lstStyle/>
                    <a:p>
                      <a:r>
                        <a:rPr lang="en-US" dirty="0" smtClean="0"/>
                        <a:t>  12</a:t>
                      </a:r>
                      <a:endParaRPr lang="en-US" dirty="0"/>
                    </a:p>
                  </a:txBody>
                  <a:tcPr/>
                </a:tc>
                <a:tc>
                  <a:txBody>
                    <a:bodyPr/>
                    <a:lstStyle/>
                    <a:p>
                      <a:r>
                        <a:rPr lang="en-US" dirty="0" smtClean="0"/>
                        <a:t>    7</a:t>
                      </a:r>
                      <a:endParaRPr lang="en-US" dirty="0"/>
                    </a:p>
                  </a:txBody>
                  <a:tcPr/>
                </a:tc>
                <a:tc>
                  <a:txBody>
                    <a:bodyPr/>
                    <a:lstStyle/>
                    <a:p>
                      <a:r>
                        <a:rPr lang="en-US" dirty="0" smtClean="0"/>
                        <a:t>   1</a:t>
                      </a:r>
                      <a:endParaRPr lang="en-US" dirty="0"/>
                    </a:p>
                  </a:txBody>
                  <a:tcPr/>
                </a:tc>
              </a:tr>
              <a:tr h="619488">
                <a:tc>
                  <a:txBody>
                    <a:bodyPr/>
                    <a:lstStyle/>
                    <a:p>
                      <a:r>
                        <a:rPr lang="en-US" dirty="0" smtClean="0"/>
                        <a:t>Core complete</a:t>
                      </a:r>
                      <a:endParaRPr lang="en-US" dirty="0"/>
                    </a:p>
                  </a:txBody>
                  <a:tcPr/>
                </a:tc>
                <a:tc>
                  <a:txBody>
                    <a:bodyPr/>
                    <a:lstStyle/>
                    <a:p>
                      <a:r>
                        <a:rPr lang="en-US" dirty="0" smtClean="0"/>
                        <a:t>  49</a:t>
                      </a:r>
                      <a:endParaRPr lang="en-US" dirty="0"/>
                    </a:p>
                  </a:txBody>
                  <a:tcPr/>
                </a:tc>
                <a:tc>
                  <a:txBody>
                    <a:bodyPr/>
                    <a:lstStyle/>
                    <a:p>
                      <a:r>
                        <a:rPr lang="en-US" dirty="0" smtClean="0"/>
                        <a:t>   10</a:t>
                      </a:r>
                      <a:endParaRPr lang="en-US" dirty="0"/>
                    </a:p>
                  </a:txBody>
                  <a:tcPr/>
                </a:tc>
                <a:tc>
                  <a:txBody>
                    <a:bodyPr/>
                    <a:lstStyle/>
                    <a:p>
                      <a:pPr algn="ctr"/>
                      <a:r>
                        <a:rPr lang="en-US" dirty="0" smtClean="0"/>
                        <a:t>9</a:t>
                      </a:r>
                      <a:endParaRPr lang="en-US" dirty="0"/>
                    </a:p>
                  </a:txBody>
                  <a:tcPr/>
                </a:tc>
                <a:tc>
                  <a:txBody>
                    <a:bodyPr/>
                    <a:lstStyle/>
                    <a:p>
                      <a:pPr algn="ctr"/>
                      <a:r>
                        <a:rPr lang="en-US" dirty="0" smtClean="0"/>
                        <a:t>4</a:t>
                      </a:r>
                      <a:endParaRPr lang="en-US" dirty="0"/>
                    </a:p>
                  </a:txBody>
                  <a:tcPr/>
                </a:tc>
                <a:tc>
                  <a:txBody>
                    <a:bodyPr/>
                    <a:lstStyle/>
                    <a:p>
                      <a:r>
                        <a:rPr lang="en-US" dirty="0" smtClean="0"/>
                        <a:t>  14</a:t>
                      </a:r>
                      <a:endParaRPr lang="en-US" dirty="0"/>
                    </a:p>
                  </a:txBody>
                  <a:tcPr/>
                </a:tc>
                <a:tc>
                  <a:txBody>
                    <a:bodyPr/>
                    <a:lstStyle/>
                    <a:p>
                      <a:r>
                        <a:rPr lang="en-US" dirty="0" smtClean="0"/>
                        <a:t>  12</a:t>
                      </a:r>
                      <a:endParaRPr lang="en-US" dirty="0"/>
                    </a:p>
                  </a:txBody>
                  <a:tcPr/>
                </a:tc>
                <a:tc>
                  <a:txBody>
                    <a:bodyPr/>
                    <a:lstStyle/>
                    <a:p>
                      <a:r>
                        <a:rPr lang="en-US" dirty="0" smtClean="0"/>
                        <a:t>   0</a:t>
                      </a:r>
                      <a:endParaRPr lang="en-US" dirty="0"/>
                    </a:p>
                  </a:txBody>
                  <a:tcPr/>
                </a:tc>
              </a:tr>
            </a:tbl>
          </a:graphicData>
        </a:graphic>
      </p:graphicFrame>
      <p:sp>
        <p:nvSpPr>
          <p:cNvPr id="5" name="Slide Number Placeholder 4"/>
          <p:cNvSpPr>
            <a:spLocks noGrp="1"/>
          </p:cNvSpPr>
          <p:nvPr>
            <p:ph type="sldNum" sz="quarter" idx="12"/>
          </p:nvPr>
        </p:nvSpPr>
        <p:spPr/>
        <p:txBody>
          <a:bodyPr/>
          <a:lstStyle/>
          <a:p>
            <a:fld id="{A79836AA-2E5C-4B78-BCFE-529AC8470618}" type="slidenum">
              <a:rPr lang="en-US" smtClean="0"/>
              <a:pPr/>
              <a:t>38</a:t>
            </a:fld>
            <a:endParaRPr lang="en-US" dirty="0"/>
          </a:p>
        </p:txBody>
      </p:sp>
    </p:spTree>
    <p:extLst>
      <p:ext uri="{BB962C8B-B14F-4D97-AF65-F5344CB8AC3E}">
        <p14:creationId xmlns:p14="http://schemas.microsoft.com/office/powerpoint/2010/main" val="40544525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Numbers are not enough!  Can you answer these questions?</a:t>
            </a:r>
            <a:endParaRPr lang="en-US" b="1" dirty="0"/>
          </a:p>
        </p:txBody>
      </p:sp>
      <p:sp>
        <p:nvSpPr>
          <p:cNvPr id="5" name="Content Placeholder 4"/>
          <p:cNvSpPr>
            <a:spLocks noGrp="1"/>
          </p:cNvSpPr>
          <p:nvPr>
            <p:ph idx="1"/>
          </p:nvPr>
        </p:nvSpPr>
        <p:spPr/>
        <p:txBody>
          <a:bodyPr/>
          <a:lstStyle/>
          <a:p>
            <a:r>
              <a:rPr lang="en-US" dirty="0" smtClean="0"/>
              <a:t>What endorsements are offered by your high school partner(s)?   </a:t>
            </a:r>
          </a:p>
          <a:p>
            <a:r>
              <a:rPr lang="en-US" dirty="0" smtClean="0"/>
              <a:t>What career pathways are available to students?</a:t>
            </a:r>
          </a:p>
          <a:p>
            <a:r>
              <a:rPr lang="en-US" dirty="0" smtClean="0"/>
              <a:t>What is known about students who are eligible for College Preparatory Courses?</a:t>
            </a:r>
          </a:p>
          <a:p>
            <a:r>
              <a:rPr lang="en-US" dirty="0" smtClean="0"/>
              <a:t>What career and technical programs are offered by your 2-year partner(s)?  </a:t>
            </a:r>
          </a:p>
          <a:p>
            <a:r>
              <a:rPr lang="en-US" dirty="0" smtClean="0"/>
              <a:t>What collaborations create pipelines between your 2-year and 4-year partners?</a:t>
            </a:r>
            <a:endParaRPr lang="en-US" dirty="0"/>
          </a:p>
        </p:txBody>
      </p:sp>
      <p:sp>
        <p:nvSpPr>
          <p:cNvPr id="4" name="Slide Number Placeholder 3"/>
          <p:cNvSpPr>
            <a:spLocks noGrp="1"/>
          </p:cNvSpPr>
          <p:nvPr>
            <p:ph type="sldNum" sz="quarter" idx="12"/>
          </p:nvPr>
        </p:nvSpPr>
        <p:spPr/>
        <p:txBody>
          <a:bodyPr/>
          <a:lstStyle/>
          <a:p>
            <a:fld id="{6C9BBEF7-7293-46AE-9D35-8611E125A7BD}" type="slidenum">
              <a:rPr lang="en-US" smtClean="0"/>
              <a:pPr/>
              <a:t>39</a:t>
            </a:fld>
            <a:endParaRPr lang="en-US" dirty="0"/>
          </a:p>
        </p:txBody>
      </p:sp>
      <p:sp>
        <p:nvSpPr>
          <p:cNvPr id="8" name="Rounded Rectangle 4"/>
          <p:cNvSpPr/>
          <p:nvPr/>
        </p:nvSpPr>
        <p:spPr>
          <a:xfrm>
            <a:off x="503302" y="819540"/>
            <a:ext cx="8137395" cy="1376015"/>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52400" tIns="152400" rIns="152400" bIns="152400" numCol="1" spcCol="1270" anchor="ctr" anchorCtr="0">
            <a:noAutofit/>
          </a:bodyPr>
          <a:lstStyle/>
          <a:p>
            <a:pPr lvl="0" algn="ctr" defTabSz="1778000" rtl="0">
              <a:lnSpc>
                <a:spcPct val="90000"/>
              </a:lnSpc>
              <a:spcBef>
                <a:spcPct val="0"/>
              </a:spcBef>
              <a:spcAft>
                <a:spcPct val="35000"/>
              </a:spcAft>
            </a:pPr>
            <a:endParaRPr lang="en-US" sz="4000" b="1" kern="1200" cap="none" spc="300" dirty="0" smtClean="0">
              <a:solidFill>
                <a:schemeClr val="bg1"/>
              </a:solidFill>
              <a:latin typeface="+mj-lt"/>
            </a:endParaRPr>
          </a:p>
        </p:txBody>
      </p:sp>
    </p:spTree>
    <p:extLst>
      <p:ext uri="{BB962C8B-B14F-4D97-AF65-F5344CB8AC3E}">
        <p14:creationId xmlns:p14="http://schemas.microsoft.com/office/powerpoint/2010/main" val="159997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Overarching goals</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77500" lnSpcReduction="20000"/>
          </a:bodyPr>
          <a:lstStyle/>
          <a:p>
            <a:pPr marL="457200" indent="-457200">
              <a:buFont typeface="+mj-lt"/>
              <a:buAutoNum type="arabicPeriod"/>
            </a:pPr>
            <a:r>
              <a:rPr lang="en-US" sz="2400" dirty="0" smtClean="0">
                <a:solidFill>
                  <a:schemeClr val="tx1"/>
                </a:solidFill>
              </a:rPr>
              <a:t>By 2030, at least 60 percent of Texans ages 25-34 will have a certificate or degree.</a:t>
            </a:r>
            <a:endParaRPr lang="en-US" sz="2400" dirty="0" smtClean="0"/>
          </a:p>
          <a:p>
            <a:pPr marL="457200" indent="-457200">
              <a:buFont typeface="+mj-lt"/>
              <a:buAutoNum type="arabicPeriod"/>
            </a:pPr>
            <a:r>
              <a:rPr lang="en-US" sz="2400" dirty="0" smtClean="0"/>
              <a:t>In that year, at least 550,000 students will complete a certificate, associates, bachelor’s or master’s degree from an institution of higher education in Texas.</a:t>
            </a:r>
          </a:p>
          <a:p>
            <a:pPr marL="457200" indent="-457200">
              <a:buFont typeface="+mj-lt"/>
              <a:buAutoNum type="arabicPeriod"/>
            </a:pPr>
            <a:r>
              <a:rPr lang="en-US" sz="2400" dirty="0" smtClean="0"/>
              <a:t>By 2030, all graduates from Texas public institutions of higher education will have completed degrees with identified marketable skills.</a:t>
            </a:r>
          </a:p>
          <a:p>
            <a:pPr marL="457200" indent="-457200">
              <a:buFont typeface="+mj-lt"/>
              <a:buAutoNum type="arabicPeriod"/>
            </a:pPr>
            <a:r>
              <a:rPr lang="en-US" sz="2400" dirty="0" smtClean="0"/>
              <a:t>By 2030, undergraduate student loan debt will not exceed 60 percent of first-year wages for graduates of Texas public institutions.</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36543350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How adequate are AVATAR data, and what’s coming next</a:t>
            </a:r>
            <a:r>
              <a:rPr lang="en-US" dirty="0" smtClean="0"/>
              <a:t>?</a:t>
            </a:r>
            <a:endParaRPr lang="en-US" dirty="0"/>
          </a:p>
        </p:txBody>
      </p:sp>
      <p:sp>
        <p:nvSpPr>
          <p:cNvPr id="6" name="Text Placeholder 5"/>
          <p:cNvSpPr>
            <a:spLocks noGrp="1"/>
          </p:cNvSpPr>
          <p:nvPr>
            <p:ph type="body" idx="1"/>
          </p:nvPr>
        </p:nvSpPr>
        <p:spPr>
          <a:xfrm>
            <a:off x="10131425" y="4423396"/>
            <a:ext cx="5127813" cy="14320045"/>
          </a:xfrm>
        </p:spPr>
        <p:txBody>
          <a:bodyPr>
            <a:normAutofit/>
          </a:bodyPr>
          <a:lstStyle/>
          <a:p>
            <a:pPr marL="1657350" lvl="2" indent="-742950">
              <a:spcAft>
                <a:spcPts val="600"/>
              </a:spcAft>
              <a:buFont typeface="Wingdings" panose="05000000000000000000" pitchFamily="2" charset="2"/>
              <a:buChar char="q"/>
            </a:pPr>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40</a:t>
            </a:fld>
            <a:endParaRPr lang="en-US" dirty="0"/>
          </a:p>
        </p:txBody>
      </p:sp>
      <p:pic>
        <p:nvPicPr>
          <p:cNvPr id="6146" name="Picture 2" descr="http://www.publicagenda.org/files/cover_willitbeonthet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47800"/>
            <a:ext cx="3165878" cy="4097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360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Overarching goals</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77500" lnSpcReduction="20000"/>
          </a:bodyPr>
          <a:lstStyle/>
          <a:p>
            <a:pPr marL="457200" indent="-457200">
              <a:buFont typeface="+mj-lt"/>
              <a:buAutoNum type="arabicPeriod"/>
            </a:pPr>
            <a:r>
              <a:rPr lang="en-US" sz="2400" dirty="0" smtClean="0">
                <a:solidFill>
                  <a:schemeClr val="tx1"/>
                </a:solidFill>
              </a:rPr>
              <a:t>By 2030, at least 60 percent of Texans ages 25-34 will have a certificate or degree?</a:t>
            </a:r>
            <a:endParaRPr lang="en-US" sz="2400" dirty="0" smtClean="0"/>
          </a:p>
          <a:p>
            <a:pPr marL="457200" indent="-457200">
              <a:buFont typeface="+mj-lt"/>
              <a:buAutoNum type="arabicPeriod"/>
            </a:pPr>
            <a:r>
              <a:rPr lang="en-US" sz="2400" dirty="0" smtClean="0"/>
              <a:t>At least 550,000 students in the year 2030r will complete a certificate, associates, bachelor’s or master’s degree from an institution of higher education in Texas.</a:t>
            </a:r>
          </a:p>
          <a:p>
            <a:pPr marL="457200" indent="-457200">
              <a:buFont typeface="+mj-lt"/>
              <a:buAutoNum type="arabicPeriod"/>
            </a:pPr>
            <a:r>
              <a:rPr lang="en-US" sz="2400" dirty="0" smtClean="0"/>
              <a:t>By 2030, all graduates from Texas public institutions of higher education will have completed degrees with identified marketable skills.</a:t>
            </a:r>
          </a:p>
          <a:p>
            <a:pPr marL="457200" indent="-457200">
              <a:buFont typeface="+mj-lt"/>
              <a:buAutoNum type="arabicPeriod"/>
            </a:pPr>
            <a:r>
              <a:rPr lang="en-US" sz="2400" dirty="0" smtClean="0"/>
              <a:t>By 2030, undergraduate student loan debt will not exceed 60 percent of first-year wages for graduates of Texas public institutions.</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41</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37074905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Expansion of institutional resumes</a:t>
            </a:r>
            <a:endParaRPr lang="en-US" sz="4800" b="1" dirty="0"/>
          </a:p>
        </p:txBody>
      </p:sp>
      <p:sp>
        <p:nvSpPr>
          <p:cNvPr id="3" name="Content Placeholder 2"/>
          <p:cNvSpPr>
            <a:spLocks noGrp="1"/>
          </p:cNvSpPr>
          <p:nvPr>
            <p:ph idx="1"/>
          </p:nvPr>
        </p:nvSpPr>
        <p:spPr>
          <a:xfrm>
            <a:off x="1333356" y="2438400"/>
            <a:ext cx="6345260" cy="3530599"/>
          </a:xfrm>
        </p:spPr>
        <p:txBody>
          <a:bodyPr>
            <a:normAutofit/>
          </a:bodyPr>
          <a:lstStyle/>
          <a:p>
            <a:pPr marL="457200" indent="-457200">
              <a:buFont typeface="+mj-lt"/>
              <a:buAutoNum type="arabicPeriod"/>
            </a:pPr>
            <a:r>
              <a:rPr lang="en-US" sz="2400" dirty="0" smtClean="0"/>
              <a:t>By 2030, all graduates from Texas public institutions of higher education will have completed degrees with identified marketable skills.</a:t>
            </a:r>
          </a:p>
          <a:p>
            <a:pPr marL="0" indent="0">
              <a:buNone/>
            </a:pPr>
            <a:r>
              <a:rPr lang="en-US" sz="2400" dirty="0"/>
              <a:t> </a:t>
            </a:r>
            <a:r>
              <a:rPr lang="en-US" sz="2400" dirty="0" smtClean="0"/>
              <a:t> </a:t>
            </a:r>
            <a:r>
              <a:rPr lang="en-US" sz="2400" dirty="0" smtClean="0">
                <a:hlinkClick r:id="rId3"/>
              </a:rPr>
              <a:t>http</a:t>
            </a:r>
            <a:r>
              <a:rPr lang="en-US" sz="2400" dirty="0">
                <a:hlinkClick r:id="rId3"/>
              </a:rPr>
              <a:t>://www.txhighereddata.org/Interactive/Resumes/marketable </a:t>
            </a:r>
            <a:r>
              <a:rPr lang="en-US" sz="2400" dirty="0" smtClean="0">
                <a:hlinkClick r:id="rId3"/>
              </a:rPr>
              <a:t>skills.</a:t>
            </a:r>
            <a:endParaRPr lang="en-US" sz="2400" dirty="0" smtClean="0"/>
          </a:p>
        </p:txBody>
      </p:sp>
      <p:sp>
        <p:nvSpPr>
          <p:cNvPr id="4" name="Slide Number Placeholder 3"/>
          <p:cNvSpPr>
            <a:spLocks noGrp="1"/>
          </p:cNvSpPr>
          <p:nvPr>
            <p:ph type="sldNum" sz="quarter" idx="12"/>
          </p:nvPr>
        </p:nvSpPr>
        <p:spPr/>
        <p:txBody>
          <a:bodyPr/>
          <a:lstStyle/>
          <a:p>
            <a:fld id="{A79836AA-2E5C-4B78-BCFE-529AC8470618}" type="slidenum">
              <a:rPr lang="en-US" smtClean="0"/>
              <a:pPr/>
              <a:t>42</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
        <p:nvSpPr>
          <p:cNvPr id="6" name="Rectangle 5"/>
          <p:cNvSpPr/>
          <p:nvPr/>
        </p:nvSpPr>
        <p:spPr>
          <a:xfrm>
            <a:off x="1980678" y="4038600"/>
            <a:ext cx="4572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33868425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Addition of CREWS</a:t>
            </a:r>
            <a:endParaRPr lang="en-US" sz="4800" b="1" dirty="0"/>
          </a:p>
        </p:txBody>
      </p:sp>
      <p:sp>
        <p:nvSpPr>
          <p:cNvPr id="3" name="Content Placeholder 2"/>
          <p:cNvSpPr>
            <a:spLocks noGrp="1"/>
          </p:cNvSpPr>
          <p:nvPr>
            <p:ph idx="1"/>
          </p:nvPr>
        </p:nvSpPr>
        <p:spPr>
          <a:xfrm>
            <a:off x="1333356" y="2438400"/>
            <a:ext cx="6345260" cy="3530599"/>
          </a:xfrm>
        </p:spPr>
        <p:txBody>
          <a:bodyPr>
            <a:normAutofit/>
          </a:bodyPr>
          <a:lstStyle/>
          <a:p>
            <a:pPr marL="457200" indent="-457200">
              <a:buFont typeface="+mj-lt"/>
              <a:buAutoNum type="arabicPeriod"/>
            </a:pPr>
            <a:r>
              <a:rPr lang="en-US" sz="2400" dirty="0" smtClean="0"/>
              <a:t>By 2030, undergraduate student loan debt will not exceed 60 percent of first-year wages for graduates of Texas public institutions.</a:t>
            </a:r>
          </a:p>
          <a:p>
            <a:pPr marL="457200" indent="-457200">
              <a:buFont typeface="+mj-lt"/>
              <a:buAutoNum type="arabicPeriod"/>
            </a:pPr>
            <a:r>
              <a:rPr lang="en-US" sz="2400" dirty="0" smtClean="0"/>
              <a:t>CREWS=Consumer Resource </a:t>
            </a:r>
            <a:r>
              <a:rPr lang="en-US" sz="2400" dirty="0"/>
              <a:t>for </a:t>
            </a:r>
            <a:r>
              <a:rPr lang="en-US" sz="2400" dirty="0" smtClean="0"/>
              <a:t>Education and Workforce Statistics</a:t>
            </a:r>
          </a:p>
          <a:p>
            <a:pPr marL="0" indent="0">
              <a:buNone/>
            </a:pPr>
            <a:r>
              <a:rPr lang="en-US" sz="2400" dirty="0" smtClean="0">
                <a:hlinkClick r:id="rId3"/>
              </a:rPr>
              <a:t>Edhttp</a:t>
            </a:r>
            <a:r>
              <a:rPr lang="en-US" sz="2400" dirty="0">
                <a:hlinkClick r:id="rId3"/>
              </a:rPr>
              <a:t>://</a:t>
            </a:r>
            <a:r>
              <a:rPr lang="en-US" sz="2400" dirty="0" smtClean="0">
                <a:hlinkClick r:id="rId3"/>
              </a:rPr>
              <a:t>www.thecb.state.tx.us/apps/txcrews/</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43</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280434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How helpful are available and projected  data for local use?</a:t>
            </a:r>
            <a:endParaRPr lang="en-US" b="1"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44</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4616" y="2362200"/>
            <a:ext cx="5334000" cy="2967038"/>
          </a:xfrm>
          <a:prstGeom prst="rect">
            <a:avLst/>
          </a:prstGeom>
          <a:ln>
            <a:noFill/>
          </a:ln>
          <a:effectLst>
            <a:softEdge rad="112500"/>
          </a:effectLst>
        </p:spPr>
      </p:pic>
      <p:sp>
        <p:nvSpPr>
          <p:cNvPr id="2" name="Rectangle 1"/>
          <p:cNvSpPr/>
          <p:nvPr/>
        </p:nvSpPr>
        <p:spPr>
          <a:xfrm>
            <a:off x="1118158" y="5869808"/>
            <a:ext cx="2452916" cy="369332"/>
          </a:xfrm>
          <a:prstGeom prst="rect">
            <a:avLst/>
          </a:prstGeom>
        </p:spPr>
        <p:txBody>
          <a:bodyPr wrap="none">
            <a:spAutoFit/>
          </a:bodyPr>
          <a:lstStyle/>
          <a:p>
            <a:r>
              <a:rPr lang="en-US" dirty="0">
                <a:solidFill>
                  <a:srgbClr val="C00000"/>
                </a:solidFill>
              </a:rPr>
              <a:t>http://untavatar.org</a:t>
            </a:r>
          </a:p>
        </p:txBody>
      </p:sp>
    </p:spTree>
    <p:extLst>
      <p:ext uri="{BB962C8B-B14F-4D97-AF65-F5344CB8AC3E}">
        <p14:creationId xmlns:p14="http://schemas.microsoft.com/office/powerpoint/2010/main" val="16982632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Observations</a:t>
            </a:r>
            <a:endParaRPr lang="en-US" b="1" dirty="0"/>
          </a:p>
        </p:txBody>
      </p:sp>
      <p:sp>
        <p:nvSpPr>
          <p:cNvPr id="5" name="Content Placeholder 4"/>
          <p:cNvSpPr>
            <a:spLocks noGrp="1"/>
          </p:cNvSpPr>
          <p:nvPr>
            <p:ph idx="1"/>
          </p:nvPr>
        </p:nvSpPr>
        <p:spPr/>
        <p:txBody>
          <a:bodyPr>
            <a:normAutofit lnSpcReduction="10000"/>
          </a:bodyPr>
          <a:lstStyle/>
          <a:p>
            <a:r>
              <a:rPr lang="en-US" dirty="0" smtClean="0"/>
              <a:t>Knowledge of state comparisons helps </a:t>
            </a:r>
            <a:endParaRPr lang="en-US" dirty="0"/>
          </a:p>
          <a:p>
            <a:endParaRPr lang="en-US" dirty="0" smtClean="0"/>
          </a:p>
          <a:p>
            <a:r>
              <a:rPr lang="en-US" dirty="0" smtClean="0"/>
              <a:t>Cohort data are outdated for users</a:t>
            </a:r>
          </a:p>
          <a:p>
            <a:endParaRPr lang="en-US" dirty="0"/>
          </a:p>
          <a:p>
            <a:r>
              <a:rPr lang="en-US" dirty="0" smtClean="0"/>
              <a:t>Data confirm feeder patterns </a:t>
            </a:r>
          </a:p>
          <a:p>
            <a:endParaRPr lang="en-US" dirty="0"/>
          </a:p>
          <a:p>
            <a:r>
              <a:rPr lang="en-US" dirty="0" smtClean="0"/>
              <a:t>Local data raise new questions</a:t>
            </a:r>
          </a:p>
          <a:p>
            <a:pPr marL="0" indent="0">
              <a:buNone/>
            </a:pPr>
            <a:endParaRPr lang="en-US" dirty="0"/>
          </a:p>
          <a:p>
            <a:pPr marL="0" indent="0">
              <a:buNone/>
            </a:pPr>
            <a:r>
              <a:rPr lang="en-US" dirty="0">
                <a:solidFill>
                  <a:srgbClr val="C00000"/>
                </a:solidFill>
              </a:rPr>
              <a:t>http://untavatar.org</a:t>
            </a:r>
          </a:p>
          <a:p>
            <a:pPr marL="0" indent="0">
              <a:buNone/>
            </a:pPr>
            <a:endParaRPr lang="en-US" dirty="0" smtClean="0"/>
          </a:p>
          <a:p>
            <a:endParaRPr lang="en-US" dirty="0" smtClean="0"/>
          </a:p>
          <a:p>
            <a:endParaRPr lang="en-US" dirty="0" smtClean="0"/>
          </a:p>
          <a:p>
            <a:endParaRPr lang="en-US" dirty="0"/>
          </a:p>
          <a:p>
            <a:endParaRPr lang="en-US" dirty="0" smtClean="0"/>
          </a:p>
          <a:p>
            <a:pPr marL="0" indent="0">
              <a:buNone/>
            </a:pPr>
            <a:endParaRPr lang="en-US" dirty="0"/>
          </a:p>
          <a:p>
            <a:pPr marL="0" indent="0">
              <a:buNone/>
            </a:pPr>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45</a:t>
            </a:fld>
            <a:endParaRPr lang="en-US" dirty="0"/>
          </a:p>
        </p:txBody>
      </p:sp>
      <p:pic>
        <p:nvPicPr>
          <p:cNvPr id="8" name="Picture 2" descr="60x30TX Strategic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10000"/>
            <a:ext cx="39624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01385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Observations</a:t>
            </a:r>
            <a:endParaRPr lang="en-US" b="1" dirty="0"/>
          </a:p>
        </p:txBody>
      </p:sp>
      <p:sp>
        <p:nvSpPr>
          <p:cNvPr id="5" name="Content Placeholder 4"/>
          <p:cNvSpPr>
            <a:spLocks noGrp="1"/>
          </p:cNvSpPr>
          <p:nvPr>
            <p:ph idx="1"/>
          </p:nvPr>
        </p:nvSpPr>
        <p:spPr/>
        <p:txBody>
          <a:bodyPr>
            <a:normAutofit fontScale="92500" lnSpcReduction="20000"/>
          </a:bodyPr>
          <a:lstStyle/>
          <a:p>
            <a:endParaRPr lang="en-US" dirty="0" smtClean="0"/>
          </a:p>
          <a:p>
            <a:r>
              <a:rPr lang="en-US" dirty="0" smtClean="0"/>
              <a:t>State agencies are anticipating 60x30TX</a:t>
            </a:r>
          </a:p>
          <a:p>
            <a:endParaRPr lang="en-US" dirty="0" smtClean="0"/>
          </a:p>
          <a:p>
            <a:r>
              <a:rPr lang="en-US" dirty="0" smtClean="0"/>
              <a:t>Annual updates by agencies not coordinated</a:t>
            </a:r>
          </a:p>
          <a:p>
            <a:endParaRPr lang="en-US" dirty="0"/>
          </a:p>
          <a:p>
            <a:r>
              <a:rPr lang="en-US" dirty="0" smtClean="0"/>
              <a:t>Coordination with CREWS adds complications</a:t>
            </a:r>
          </a:p>
          <a:p>
            <a:endParaRPr lang="en-US" dirty="0"/>
          </a:p>
          <a:p>
            <a:r>
              <a:rPr lang="en-US" dirty="0" smtClean="0"/>
              <a:t>IHE’s are advantaged by defining new measures</a:t>
            </a:r>
          </a:p>
          <a:p>
            <a:endParaRPr lang="en-US" dirty="0" smtClean="0"/>
          </a:p>
          <a:p>
            <a:r>
              <a:rPr lang="en-US" dirty="0">
                <a:solidFill>
                  <a:srgbClr val="C00000"/>
                </a:solidFill>
              </a:rPr>
              <a:t>http://untavatar.org</a:t>
            </a:r>
          </a:p>
          <a:p>
            <a:endParaRPr lang="en-US" dirty="0"/>
          </a:p>
          <a:p>
            <a:endParaRPr lang="en-US" dirty="0" smtClean="0"/>
          </a:p>
          <a:p>
            <a:pPr marL="0" indent="0">
              <a:buNone/>
            </a:pPr>
            <a:endParaRPr lang="en-US" dirty="0"/>
          </a:p>
          <a:p>
            <a:pPr marL="0" indent="0">
              <a:buNone/>
            </a:pPr>
            <a:endParaRPr lang="en-US" dirty="0" smtClean="0"/>
          </a:p>
          <a:p>
            <a:endParaRPr lang="en-US" dirty="0" smtClean="0"/>
          </a:p>
          <a:p>
            <a:endParaRPr lang="en-US" dirty="0"/>
          </a:p>
          <a:p>
            <a:endParaRPr lang="en-US"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46</a:t>
            </a:fld>
            <a:endParaRPr lang="en-US" dirty="0"/>
          </a:p>
        </p:txBody>
      </p:sp>
      <p:pic>
        <p:nvPicPr>
          <p:cNvPr id="8" name="Picture 2" descr="60x30TX Strategic 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01" y="1822451"/>
            <a:ext cx="2667000" cy="133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45411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Presenters </a:t>
            </a:r>
            <a:endParaRPr lang="en-US" dirty="0"/>
          </a:p>
        </p:txBody>
      </p:sp>
      <p:sp>
        <p:nvSpPr>
          <p:cNvPr id="3" name="Content Placeholder 2"/>
          <p:cNvSpPr>
            <a:spLocks noGrp="1"/>
          </p:cNvSpPr>
          <p:nvPr>
            <p:ph idx="1"/>
          </p:nvPr>
        </p:nvSpPr>
        <p:spPr>
          <a:xfrm>
            <a:off x="866441" y="2362200"/>
            <a:ext cx="6345260" cy="3530599"/>
          </a:xfrm>
        </p:spPr>
        <p:txBody>
          <a:bodyPr>
            <a:normAutofit/>
          </a:bodyPr>
          <a:lstStyle/>
          <a:p>
            <a:r>
              <a:rPr lang="en-US" dirty="0" smtClean="0"/>
              <a:t>Mary Harris, Professor Emerita, University of North Texas, Co-Convener, North Texas Regional P-16 Council, Denton, TX, </a:t>
            </a:r>
            <a:r>
              <a:rPr lang="en-US" dirty="0" smtClean="0">
                <a:hlinkClick r:id="rId2"/>
              </a:rPr>
              <a:t>mary.harris@unt.edu</a:t>
            </a:r>
            <a:r>
              <a:rPr lang="en-US" dirty="0" smtClean="0"/>
              <a:t>, 940 367-3026</a:t>
            </a:r>
          </a:p>
          <a:p>
            <a:r>
              <a:rPr lang="en-US" dirty="0" smtClean="0"/>
              <a:t>Jean Keller, Professor, Kinesiology, Health Promotion, and Recreation, University of North Texas, Convener, North Texas Regional P-16 Council, Denton TX, </a:t>
            </a:r>
            <a:r>
              <a:rPr lang="en-US" dirty="0" smtClean="0">
                <a:hlinkClick r:id="rId3"/>
              </a:rPr>
              <a:t>jean.keller@unt.edu</a:t>
            </a:r>
            <a:r>
              <a:rPr lang="en-US" dirty="0" smtClean="0"/>
              <a:t>, 940 565-3427</a:t>
            </a:r>
          </a:p>
        </p:txBody>
      </p:sp>
      <p:sp>
        <p:nvSpPr>
          <p:cNvPr id="4" name="Slide Number Placeholder 3"/>
          <p:cNvSpPr>
            <a:spLocks noGrp="1"/>
          </p:cNvSpPr>
          <p:nvPr>
            <p:ph type="sldNum" sz="quarter" idx="12"/>
          </p:nvPr>
        </p:nvSpPr>
        <p:spPr/>
        <p:txBody>
          <a:bodyPr/>
          <a:lstStyle/>
          <a:p>
            <a:fld id="{A79836AA-2E5C-4B78-BCFE-529AC8470618}" type="slidenum">
              <a:rPr lang="en-US" smtClean="0"/>
              <a:pPr/>
              <a:t>47</a:t>
            </a:fld>
            <a:endParaRPr lang="en-US" dirty="0"/>
          </a:p>
        </p:txBody>
      </p:sp>
      <p:sp>
        <p:nvSpPr>
          <p:cNvPr id="5" name="Text Placeholder 4"/>
          <p:cNvSpPr>
            <a:spLocks noGrp="1"/>
          </p:cNvSpPr>
          <p:nvPr>
            <p:ph type="body" sz="quarter" idx="13"/>
          </p:nvPr>
        </p:nvSpPr>
        <p:spPr>
          <a:xfrm>
            <a:off x="532356" y="6223990"/>
            <a:ext cx="2972844" cy="277812"/>
          </a:xfrm>
        </p:spPr>
        <p:txBody>
          <a:bodyPr>
            <a:normAutofit fontScale="85000" lnSpcReduction="20000"/>
          </a:bodyPr>
          <a:lstStyle/>
          <a:p>
            <a:endParaRPr lang="en-US" dirty="0">
              <a:solidFill>
                <a:srgbClr val="C00000"/>
              </a:solidFill>
            </a:endParaRPr>
          </a:p>
        </p:txBody>
      </p:sp>
    </p:spTree>
    <p:extLst>
      <p:ext uri="{BB962C8B-B14F-4D97-AF65-F5344CB8AC3E}">
        <p14:creationId xmlns:p14="http://schemas.microsoft.com/office/powerpoint/2010/main" val="1100669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Principles for implementation</a:t>
            </a:r>
            <a:endParaRPr lang="en-US" sz="4800" b="1" dirty="0"/>
          </a:p>
        </p:txBody>
      </p:sp>
      <p:sp>
        <p:nvSpPr>
          <p:cNvPr id="3" name="Content Placeholder 2"/>
          <p:cNvSpPr>
            <a:spLocks noGrp="1"/>
          </p:cNvSpPr>
          <p:nvPr>
            <p:ph idx="1"/>
          </p:nvPr>
        </p:nvSpPr>
        <p:spPr>
          <a:xfrm>
            <a:off x="1333356" y="2438400"/>
            <a:ext cx="6345260" cy="3530599"/>
          </a:xfrm>
        </p:spPr>
        <p:txBody>
          <a:bodyPr>
            <a:normAutofit lnSpcReduction="10000"/>
          </a:bodyPr>
          <a:lstStyle/>
          <a:p>
            <a:pPr marL="457200" indent="-457200">
              <a:buFont typeface="+mj-lt"/>
              <a:buAutoNum type="arabicPeriod"/>
            </a:pPr>
            <a:r>
              <a:rPr lang="en-US" sz="2400" dirty="0" smtClean="0">
                <a:solidFill>
                  <a:schemeClr val="tx1"/>
                </a:solidFill>
              </a:rPr>
              <a:t>Maintaining excellence in higher education while focused on workforce skills and knowledge</a:t>
            </a:r>
            <a:endParaRPr lang="en-US" sz="2400" dirty="0" smtClean="0"/>
          </a:p>
          <a:p>
            <a:pPr marL="457200" indent="-457200">
              <a:buFont typeface="+mj-lt"/>
              <a:buAutoNum type="arabicPeriod"/>
            </a:pPr>
            <a:r>
              <a:rPr lang="en-US" sz="2400" dirty="0" smtClean="0"/>
              <a:t>Demographic targets to match changing ethnography of the state</a:t>
            </a:r>
          </a:p>
          <a:p>
            <a:pPr marL="457200" indent="-457200">
              <a:buFont typeface="+mj-lt"/>
              <a:buAutoNum type="arabicPeriod"/>
            </a:pPr>
            <a:r>
              <a:rPr lang="en-US" sz="2400" dirty="0" smtClean="0"/>
              <a:t>Centered on students</a:t>
            </a:r>
          </a:p>
          <a:p>
            <a:pPr marL="457200" indent="-457200">
              <a:buFont typeface="+mj-lt"/>
              <a:buAutoNum type="arabicPeriod"/>
            </a:pPr>
            <a:r>
              <a:rPr lang="en-US" sz="2400" dirty="0" smtClean="0"/>
              <a:t>Latitude for two and four year institutions with room for local creativity</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5</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13550635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1295400"/>
            <a:ext cx="3130006" cy="3982531"/>
          </a:xfrm>
        </p:spPr>
        <p:txBody>
          <a:bodyPr/>
          <a:lstStyle/>
          <a:p>
            <a:r>
              <a:rPr lang="en-US" sz="4800" b="1" dirty="0" smtClean="0"/>
              <a:t>What is  AVATAR ? </a:t>
            </a:r>
            <a:endParaRPr lang="en-US" sz="48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752600"/>
            <a:ext cx="3640259" cy="3733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aphicFrame>
        <p:nvGraphicFramePr>
          <p:cNvPr id="3" name="Table 2"/>
          <p:cNvGraphicFramePr>
            <a:graphicFrameLocks noGrp="1"/>
          </p:cNvGraphicFramePr>
          <p:nvPr>
            <p:extLst/>
          </p:nvPr>
        </p:nvGraphicFramePr>
        <p:xfrm>
          <a:off x="1295400" y="37642800"/>
          <a:ext cx="615440" cy="36173664"/>
        </p:xfrm>
        <a:graphic>
          <a:graphicData uri="http://schemas.openxmlformats.org/drawingml/2006/table">
            <a:tbl>
              <a:tblPr firstRow="1" firstCol="1" bandRow="1">
                <a:tableStyleId>{5C22544A-7EE6-4342-B048-85BDC9FD1C3A}</a:tableStyleId>
              </a:tblPr>
              <a:tblGrid>
                <a:gridCol w="123088"/>
                <a:gridCol w="123088"/>
                <a:gridCol w="123088"/>
                <a:gridCol w="123088"/>
                <a:gridCol w="123088"/>
              </a:tblGrid>
              <a:tr h="0">
                <a:tc>
                  <a:txBody>
                    <a:bodyPr/>
                    <a:lstStyle/>
                    <a:p>
                      <a:pPr marL="0" marR="0">
                        <a:lnSpc>
                          <a:spcPct val="115000"/>
                        </a:lnSpc>
                        <a:spcBef>
                          <a:spcPts val="0"/>
                        </a:spcBef>
                        <a:spcAft>
                          <a:spcPts val="0"/>
                        </a:spcAft>
                      </a:pPr>
                      <a:r>
                        <a:rPr lang="en-US" sz="800" dirty="0">
                          <a:effectLst/>
                        </a:rPr>
                        <a:t>Name (include yourself)</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District/University/Workforce or P-16 Council</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Title/Position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Phone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LaShonda Evans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Region 4 ESC</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Education Specialist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3"/>
                        </a:rPr>
                        <a:t>lashonda.evans@esc4.net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713-744-6380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June Giddings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GCPASS/Houston A+ Challenge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4"/>
                        </a:rPr>
                        <a:t>jgiddings@houstonaplus.org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713-658-1881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Cynthia Williams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CTE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5"/>
                        </a:rPr>
                        <a:t>cynthiaw@springisd.org</a:t>
                      </a:r>
                      <a:r>
                        <a:rPr lang="en-US" sz="800">
                          <a:effectLst/>
                        </a:rPr>
                        <a:t> </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281-891-6200</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Tiffany Rhodriquez</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Spring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Guidance &amp; Counseling Director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6"/>
                        </a:rPr>
                        <a:t>trhodri@springisd.org</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281-891-6368</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Beth Gilleland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Student Support Services Officer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7"/>
                        </a:rPr>
                        <a:t>egilleland@kleinisd.net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832-249-4319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Michelle McCharen</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Klein ISD</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College &amp; Career Readiness Counselor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8"/>
                        </a:rPr>
                        <a:t>mmcharen@kleinisd.net</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281-467-3192</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Brian Reeves</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English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9"/>
                        </a:rPr>
                        <a:t>Brian.L.Reeves@lonestar.edu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281-290-3749</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r h="0">
                <a:tc>
                  <a:txBody>
                    <a:bodyPr/>
                    <a:lstStyle/>
                    <a:p>
                      <a:pPr marL="0" marR="0">
                        <a:lnSpc>
                          <a:spcPct val="115000"/>
                        </a:lnSpc>
                        <a:spcBef>
                          <a:spcPts val="0"/>
                        </a:spcBef>
                        <a:spcAft>
                          <a:spcPts val="0"/>
                        </a:spcAft>
                      </a:pPr>
                      <a:r>
                        <a:rPr lang="en-US" sz="800">
                          <a:effectLst/>
                        </a:rPr>
                        <a:t>Martha Donnelly</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Lone Star University Park</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a:effectLst/>
                        </a:rPr>
                        <a:t>Math Department Chair</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u="sng">
                          <a:effectLst/>
                          <a:hlinkClick r:id="rId10"/>
                        </a:rPr>
                        <a:t>Martha.E.Donnelly@lonestar.edu</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c>
                  <a:txBody>
                    <a:bodyPr/>
                    <a:lstStyle/>
                    <a:p>
                      <a:pPr marL="0" marR="0">
                        <a:lnSpc>
                          <a:spcPct val="115000"/>
                        </a:lnSpc>
                        <a:spcBef>
                          <a:spcPts val="0"/>
                        </a:spcBef>
                        <a:spcAft>
                          <a:spcPts val="0"/>
                        </a:spcAft>
                      </a:pPr>
                      <a:r>
                        <a:rPr lang="en-US" sz="800" dirty="0">
                          <a:effectLst/>
                        </a:rPr>
                        <a:t>281-290-5053</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844" marR="48844" marT="0" marB="0"/>
                </a:tc>
              </a:tr>
            </a:tbl>
          </a:graphicData>
        </a:graphic>
      </p:graphicFrame>
      <p:sp>
        <p:nvSpPr>
          <p:cNvPr id="6" name="Rectangle 1"/>
          <p:cNvSpPr>
            <a:spLocks noChangeArrowheads="1"/>
          </p:cNvSpPr>
          <p:nvPr/>
        </p:nvSpPr>
        <p:spPr bwMode="auto">
          <a:xfrm>
            <a:off x="866775" y="3482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Slide Number Placeholder 6"/>
          <p:cNvSpPr>
            <a:spLocks noGrp="1"/>
          </p:cNvSpPr>
          <p:nvPr>
            <p:ph type="sldNum" sz="quarter" idx="12"/>
          </p:nvPr>
        </p:nvSpPr>
        <p:spPr/>
        <p:txBody>
          <a:bodyPr/>
          <a:lstStyle/>
          <a:p>
            <a:fld id="{A79836AA-2E5C-4B78-BCFE-529AC8470618}" type="slidenum">
              <a:rPr lang="en-US" smtClean="0"/>
              <a:pPr/>
              <a:t>6</a:t>
            </a:fld>
            <a:endParaRPr lang="en-US" dirty="0"/>
          </a:p>
        </p:txBody>
      </p:sp>
    </p:spTree>
    <p:extLst>
      <p:ext uri="{BB962C8B-B14F-4D97-AF65-F5344CB8AC3E}">
        <p14:creationId xmlns:p14="http://schemas.microsoft.com/office/powerpoint/2010/main" val="2710355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Fun Facts: AVATAR</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85000" lnSpcReduction="20000"/>
          </a:bodyPr>
          <a:lstStyle/>
          <a:p>
            <a:pPr marL="457200" indent="-457200">
              <a:buFont typeface="+mj-lt"/>
              <a:buAutoNum type="arabicPeriod"/>
            </a:pPr>
            <a:r>
              <a:rPr lang="en-US" sz="2400" dirty="0" smtClean="0">
                <a:solidFill>
                  <a:schemeClr val="tx1"/>
                </a:solidFill>
              </a:rPr>
              <a:t>Academic Vertical Alignment Training and Renewal</a:t>
            </a:r>
            <a:endParaRPr lang="en-US" sz="2400" dirty="0" smtClean="0"/>
          </a:p>
          <a:p>
            <a:pPr marL="457200" indent="-457200">
              <a:buFont typeface="+mj-lt"/>
              <a:buAutoNum type="arabicPeriod"/>
            </a:pPr>
            <a:r>
              <a:rPr lang="en-US" sz="2400" dirty="0" smtClean="0"/>
              <a:t>First funded in 2011 by the Texas Higher Education Coordinating Board as part of its Closing the Gaps strategic plan</a:t>
            </a:r>
          </a:p>
          <a:p>
            <a:pPr marL="457200" indent="-457200">
              <a:buFont typeface="+mj-lt"/>
              <a:buAutoNum type="arabicPeriod"/>
            </a:pPr>
            <a:r>
              <a:rPr lang="en-US" sz="2400" dirty="0" smtClean="0"/>
              <a:t>Facilitated by the University of North Texas for the North Texas Regional P-16 Council, which serves the Dallas Fort Worth and </a:t>
            </a:r>
            <a:r>
              <a:rPr lang="en-US" sz="2400" dirty="0" err="1" smtClean="0"/>
              <a:t>Metroplex</a:t>
            </a:r>
            <a:r>
              <a:rPr lang="en-US" sz="2400" dirty="0" smtClean="0"/>
              <a:t> areas</a:t>
            </a:r>
          </a:p>
          <a:p>
            <a:pPr marL="457200" indent="-457200">
              <a:buFont typeface="+mj-lt"/>
              <a:buAutoNum type="arabicPeriod"/>
            </a:pPr>
            <a:r>
              <a:rPr lang="en-US" sz="2400" dirty="0" smtClean="0"/>
              <a:t>Active in 2015 in all 20 Education Service Center regions of the Texas </a:t>
            </a:r>
            <a:r>
              <a:rPr lang="en-US" sz="2400" dirty="0" smtClean="0">
                <a:solidFill>
                  <a:schemeClr val="tx1"/>
                </a:solidFill>
              </a:rPr>
              <a:t>Education</a:t>
            </a:r>
            <a:r>
              <a:rPr lang="en-US" sz="2400" dirty="0" smtClean="0"/>
              <a:t> Agency</a:t>
            </a:r>
            <a:endParaRPr lang="en-US" sz="2400" dirty="0"/>
          </a:p>
        </p:txBody>
      </p:sp>
      <p:sp>
        <p:nvSpPr>
          <p:cNvPr id="4" name="Slide Number Placeholder 3"/>
          <p:cNvSpPr>
            <a:spLocks noGrp="1"/>
          </p:cNvSpPr>
          <p:nvPr>
            <p:ph type="sldNum" sz="quarter" idx="12"/>
          </p:nvPr>
        </p:nvSpPr>
        <p:spPr/>
        <p:txBody>
          <a:bodyPr/>
          <a:lstStyle/>
          <a:p>
            <a:fld id="{A79836AA-2E5C-4B78-BCFE-529AC8470618}" type="slidenum">
              <a:rPr lang="en-US" smtClean="0"/>
              <a:pPr/>
              <a:t>7</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16621665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Changing Focus of AVATAR</a:t>
            </a:r>
            <a:endParaRPr lang="en-US" sz="4800" b="1" dirty="0"/>
          </a:p>
        </p:txBody>
      </p:sp>
      <p:sp>
        <p:nvSpPr>
          <p:cNvPr id="3" name="Content Placeholder 2"/>
          <p:cNvSpPr>
            <a:spLocks noGrp="1"/>
          </p:cNvSpPr>
          <p:nvPr>
            <p:ph idx="1"/>
          </p:nvPr>
        </p:nvSpPr>
        <p:spPr>
          <a:xfrm>
            <a:off x="1333356" y="2438400"/>
            <a:ext cx="6345260" cy="3530599"/>
          </a:xfrm>
        </p:spPr>
        <p:txBody>
          <a:bodyPr>
            <a:normAutofit fontScale="70000" lnSpcReduction="20000"/>
          </a:bodyPr>
          <a:lstStyle/>
          <a:p>
            <a:pPr marL="0" indent="0">
              <a:buNone/>
            </a:pPr>
            <a:r>
              <a:rPr lang="en-US" sz="2400" b="1" dirty="0" smtClean="0">
                <a:solidFill>
                  <a:srgbClr val="FF0000"/>
                </a:solidFill>
              </a:rPr>
              <a:t>Close gaps in student access to and success in post-secondary education through collaboration focused on </a:t>
            </a:r>
          </a:p>
          <a:p>
            <a:pPr marL="457200" indent="-457200">
              <a:buFont typeface="+mj-lt"/>
              <a:buAutoNum type="arabicPeriod"/>
            </a:pPr>
            <a:r>
              <a:rPr lang="en-US" sz="2400" dirty="0" smtClean="0">
                <a:solidFill>
                  <a:srgbClr val="FF0000"/>
                </a:solidFill>
              </a:rPr>
              <a:t>2011-14</a:t>
            </a:r>
            <a:r>
              <a:rPr lang="en-US" sz="2400" dirty="0" smtClean="0">
                <a:solidFill>
                  <a:schemeClr val="tx1"/>
                </a:solidFill>
              </a:rPr>
              <a:t>:  Vertical alignment of the core curriculum </a:t>
            </a:r>
            <a:endParaRPr lang="en-US" sz="2400" dirty="0" smtClean="0"/>
          </a:p>
          <a:p>
            <a:pPr marL="457200" indent="-457200">
              <a:buFont typeface="+mj-lt"/>
              <a:buAutoNum type="arabicPeriod"/>
            </a:pPr>
            <a:r>
              <a:rPr lang="en-US" sz="2400" dirty="0" smtClean="0">
                <a:solidFill>
                  <a:srgbClr val="FF0000"/>
                </a:solidFill>
              </a:rPr>
              <a:t>2014-15</a:t>
            </a:r>
            <a:r>
              <a:rPr lang="en-US" sz="2400" dirty="0" smtClean="0"/>
              <a:t>:  Vertical alignment through College Preparatory Courses in ELA and mathematics designed for high school students who are not college ready and may, according to local agreement, exempt the TSI (a provision of HB 5, 2013)</a:t>
            </a:r>
          </a:p>
          <a:p>
            <a:pPr marL="457200" indent="-457200">
              <a:buFont typeface="+mj-lt"/>
              <a:buAutoNum type="arabicPeriod"/>
            </a:pPr>
            <a:r>
              <a:rPr lang="en-US" sz="2400" dirty="0" smtClean="0">
                <a:solidFill>
                  <a:srgbClr val="FF0000"/>
                </a:solidFill>
              </a:rPr>
              <a:t>2015-16</a:t>
            </a:r>
            <a:r>
              <a:rPr lang="en-US" sz="2400" dirty="0" smtClean="0"/>
              <a:t>:  Vertical alignment of curriculum arising from endorsement options offered by local high schools and continuation  of work begun in earlier years </a:t>
            </a:r>
            <a:r>
              <a:rPr lang="en-US" sz="2400" dirty="0"/>
              <a:t>(a provision of HB 5, 2013)</a:t>
            </a:r>
          </a:p>
          <a:p>
            <a:pPr marL="457200" indent="-457200">
              <a:buFont typeface="+mj-lt"/>
              <a:buAutoNum type="arabicPeriod"/>
            </a:pPr>
            <a:endParaRPr lang="en-US" sz="2400" dirty="0" smtClean="0"/>
          </a:p>
        </p:txBody>
      </p:sp>
      <p:sp>
        <p:nvSpPr>
          <p:cNvPr id="4" name="Slide Number Placeholder 3"/>
          <p:cNvSpPr>
            <a:spLocks noGrp="1"/>
          </p:cNvSpPr>
          <p:nvPr>
            <p:ph type="sldNum" sz="quarter" idx="12"/>
          </p:nvPr>
        </p:nvSpPr>
        <p:spPr/>
        <p:txBody>
          <a:bodyPr/>
          <a:lstStyle/>
          <a:p>
            <a:fld id="{A79836AA-2E5C-4B78-BCFE-529AC8470618}" type="slidenum">
              <a:rPr lang="en-US" smtClean="0"/>
              <a:pPr/>
              <a:t>8</a:t>
            </a:fld>
            <a:endParaRPr lang="en-US" dirty="0"/>
          </a:p>
        </p:txBody>
      </p:sp>
      <p:sp>
        <p:nvSpPr>
          <p:cNvPr id="5" name="Text Placeholder 4"/>
          <p:cNvSpPr>
            <a:spLocks noGrp="1"/>
          </p:cNvSpPr>
          <p:nvPr>
            <p:ph type="body" sz="quarter" idx="13"/>
          </p:nvPr>
        </p:nvSpPr>
        <p:spPr>
          <a:xfrm>
            <a:off x="532356" y="6223990"/>
            <a:ext cx="2896644" cy="277812"/>
          </a:xfrm>
        </p:spPr>
        <p:txBody>
          <a:bodyPr>
            <a:normAutofit fontScale="85000" lnSpcReduction="20000"/>
          </a:bodyPr>
          <a:lstStyle/>
          <a:p>
            <a:r>
              <a:rPr lang="en-US" dirty="0">
                <a:solidFill>
                  <a:srgbClr val="C00000"/>
                </a:solidFill>
              </a:rPr>
              <a:t>http://untavatar.org</a:t>
            </a:r>
          </a:p>
        </p:txBody>
      </p:sp>
    </p:spTree>
    <p:extLst>
      <p:ext uri="{BB962C8B-B14F-4D97-AF65-F5344CB8AC3E}">
        <p14:creationId xmlns:p14="http://schemas.microsoft.com/office/powerpoint/2010/main" val="14371203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B3A61F1E-282B-4DCB-86ED-0B82064BF885}" type="slidenum">
              <a:rPr lang="en-US" smtClean="0"/>
              <a:pPr>
                <a:defRPr/>
              </a:pPr>
              <a:t>9</a:t>
            </a:fld>
            <a:endParaRPr lang="en-US" dirty="0"/>
          </a:p>
        </p:txBody>
      </p:sp>
      <p:pic>
        <p:nvPicPr>
          <p:cNvPr id="5"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304800"/>
            <a:ext cx="8702675" cy="6553200"/>
          </a:xfrm>
          <a:ln w="88900" cap="sq" cmpd="thickThin">
            <a:solidFill>
              <a:schemeClr val="tx1">
                <a:lumMod val="75000"/>
                <a:lumOff val="25000"/>
              </a:schemeClr>
            </a:solidFill>
            <a:miter lim="800000"/>
          </a:ln>
          <a:effectLst>
            <a:innerShdw blurRad="76200">
              <a:srgbClr val="000000"/>
            </a:innerShdw>
          </a:effectLst>
        </p:spPr>
      </p:pic>
      <p:sp>
        <p:nvSpPr>
          <p:cNvPr id="2" name="Footer Placeholder 1"/>
          <p:cNvSpPr>
            <a:spLocks noGrp="1"/>
          </p:cNvSpPr>
          <p:nvPr>
            <p:ph type="ftr" sz="quarter" idx="11"/>
          </p:nvPr>
        </p:nvSpPr>
        <p:spPr/>
        <p:txBody>
          <a:bodyPr/>
          <a:lstStyle/>
          <a:p>
            <a:r>
              <a:rPr lang="en-US" smtClean="0">
                <a:solidFill>
                  <a:prstClr val="black">
                    <a:tint val="75000"/>
                  </a:prstClr>
                </a:solidFill>
              </a:rPr>
              <a:t>http://untavatar.org</a:t>
            </a:r>
            <a:endParaRPr lang="en-US" dirty="0">
              <a:solidFill>
                <a:prstClr val="black">
                  <a:tint val="75000"/>
                </a:prstClr>
              </a:solidFill>
            </a:endParaRPr>
          </a:p>
        </p:txBody>
      </p:sp>
    </p:spTree>
    <p:extLst>
      <p:ext uri="{BB962C8B-B14F-4D97-AF65-F5344CB8AC3E}">
        <p14:creationId xmlns:p14="http://schemas.microsoft.com/office/powerpoint/2010/main" val="155379436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5627</TotalTime>
  <Words>2536</Words>
  <Application>Microsoft Office PowerPoint</Application>
  <PresentationFormat>On-screen Show (4:3)</PresentationFormat>
  <Paragraphs>686</Paragraphs>
  <Slides>47</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47</vt:i4>
      </vt:variant>
    </vt:vector>
  </HeadingPairs>
  <TitlesOfParts>
    <vt:vector size="58" baseType="lpstr">
      <vt:lpstr>Adobe Gurmukhi</vt:lpstr>
      <vt:lpstr>Arial</vt:lpstr>
      <vt:lpstr>Bodoni MT Black</vt:lpstr>
      <vt:lpstr>Bookman Old Style</vt:lpstr>
      <vt:lpstr>Calibri</vt:lpstr>
      <vt:lpstr>Century Gothic</vt:lpstr>
      <vt:lpstr>Felix Titling</vt:lpstr>
      <vt:lpstr>Times New Roman</vt:lpstr>
      <vt:lpstr>Wingdings</vt:lpstr>
      <vt:lpstr>Wingdings 3</vt:lpstr>
      <vt:lpstr>Ion Boardroom</vt:lpstr>
      <vt:lpstr>Addressing 60x30TX: AVATAR’s Use of Local Data to Sustain Vertical Alignment  NTCCC 5th Annual Spring Leadership Conference 2016 </vt:lpstr>
      <vt:lpstr>Goals for Participants</vt:lpstr>
      <vt:lpstr>What is  60x30TX higher education strategic plan? </vt:lpstr>
      <vt:lpstr>Overarching goals</vt:lpstr>
      <vt:lpstr>Principles for implementation</vt:lpstr>
      <vt:lpstr>What is  AVATAR ? </vt:lpstr>
      <vt:lpstr>Fun Facts: AVATAR</vt:lpstr>
      <vt:lpstr>Changing Focus of AVATAR</vt:lpstr>
      <vt:lpstr>PowerPoint Presentation</vt:lpstr>
      <vt:lpstr>PowerPoint Presentation</vt:lpstr>
      <vt:lpstr>PowerPoint Presentation</vt:lpstr>
      <vt:lpstr>PowerPoint Presentation</vt:lpstr>
      <vt:lpstr>How does an AVATAR  partnership use local data?</vt:lpstr>
      <vt:lpstr>What is your evidence?</vt:lpstr>
      <vt:lpstr>The goal of this module is for your partnership to gain a holistic view of local students’ college readiness by viewing and discussing data.</vt:lpstr>
      <vt:lpstr>PowerPoint Presentation</vt:lpstr>
      <vt:lpstr>What is the demography of the students at North Garland High School?  </vt:lpstr>
      <vt:lpstr>Student Demographics: North Garland High School,  2013-14</vt:lpstr>
      <vt:lpstr>Student Ethnicity:  North Garland High School,  2013-14 </vt:lpstr>
      <vt:lpstr>Student Subgroups: North Garland High School,  2013-14</vt:lpstr>
      <vt:lpstr>How ready are North Garland High School students for college? </vt:lpstr>
      <vt:lpstr>Percent College Ready High School Graduates, 2013-2014, Based on Test Results</vt:lpstr>
      <vt:lpstr>Percent Advanced Course Dual Credit Completion in 2013-14</vt:lpstr>
      <vt:lpstr>Percent AP/IB Enrollees Tested and Meeting Criteria in 2013-14</vt:lpstr>
      <vt:lpstr>Percent 2013 Graduates Enrolled in IHE and Completing One Year without Remediation</vt:lpstr>
      <vt:lpstr>Where do North Garland High School students go to college? </vt:lpstr>
      <vt:lpstr>Texas Public Institutions of Enrollment of North Garland High School 2013 Graduates</vt:lpstr>
      <vt:lpstr>6-year College Degree Attainment by North Garland High School 2005 Graduates</vt:lpstr>
      <vt:lpstr>Grade Point Average of 2012 North Garland HS Graduates for First Year in Texas College</vt:lpstr>
      <vt:lpstr>What are the demographic and success profiles of Richland College and University of North Texas students? </vt:lpstr>
      <vt:lpstr>Student Demographics: Richland College and University of North Texas, Fall 2014</vt:lpstr>
      <vt:lpstr>Participation in Dual Credit Enrollment, Fall 2014</vt:lpstr>
      <vt:lpstr>First Time In College (FTIC)Student Entry Profiles, Fall 2013 Cohort </vt:lpstr>
      <vt:lpstr>FTIC Student Remediation and Success Rates, Fall 2013 Cohort Tracked for One Year  (N=1868)</vt:lpstr>
      <vt:lpstr>FTIC Student Remediation and Success Rates, Fall 2013 Cohort Tracked for One Year  (N=4276)</vt:lpstr>
      <vt:lpstr>What about  performance of students who transfer? </vt:lpstr>
      <vt:lpstr>Richland College Students: Where Did They Transfer from Fall 2013 to 2014?</vt:lpstr>
      <vt:lpstr>First Year Grade Point Average of Richland College Transfers to UNT,  Fall 2013</vt:lpstr>
      <vt:lpstr>Numbers are not enough!  Can you answer these questions?</vt:lpstr>
      <vt:lpstr>How adequate are AVATAR data, and what’s coming next?</vt:lpstr>
      <vt:lpstr>Overarching goals</vt:lpstr>
      <vt:lpstr>Expansion of institutional resumes</vt:lpstr>
      <vt:lpstr>Addition of CREWS</vt:lpstr>
      <vt:lpstr>How helpful are available and projected  data for local use?</vt:lpstr>
      <vt:lpstr>Our Observations</vt:lpstr>
      <vt:lpstr>Our Observations</vt:lpstr>
      <vt:lpstr>Presenters </vt:lpstr>
    </vt:vector>
  </TitlesOfParts>
  <Company>University of North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One</dc:title>
  <dc:creator>Summer</dc:creator>
  <cp:lastModifiedBy>Sternberg, Judy</cp:lastModifiedBy>
  <cp:revision>379</cp:revision>
  <cp:lastPrinted>2012-10-09T01:20:27Z</cp:lastPrinted>
  <dcterms:created xsi:type="dcterms:W3CDTF">2012-08-21T16:02:43Z</dcterms:created>
  <dcterms:modified xsi:type="dcterms:W3CDTF">2016-02-11T16:28:53Z</dcterms:modified>
</cp:coreProperties>
</file>